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0"/>
  </p:notesMasterIdLst>
  <p:sldIdLst>
    <p:sldId id="256" r:id="rId2"/>
    <p:sldId id="259" r:id="rId3"/>
    <p:sldId id="301" r:id="rId4"/>
    <p:sldId id="276" r:id="rId5"/>
    <p:sldId id="260" r:id="rId6"/>
    <p:sldId id="292" r:id="rId7"/>
    <p:sldId id="293" r:id="rId8"/>
    <p:sldId id="294" r:id="rId9"/>
    <p:sldId id="295" r:id="rId10"/>
    <p:sldId id="302" r:id="rId11"/>
    <p:sldId id="297" r:id="rId12"/>
    <p:sldId id="299" r:id="rId13"/>
    <p:sldId id="303" r:id="rId14"/>
    <p:sldId id="304" r:id="rId15"/>
    <p:sldId id="305" r:id="rId16"/>
    <p:sldId id="306" r:id="rId17"/>
    <p:sldId id="307" r:id="rId18"/>
    <p:sldId id="300" r:id="rId19"/>
  </p:sldIdLst>
  <p:sldSz cx="18288000" cy="10287000"/>
  <p:notesSz cx="6858000" cy="9144000"/>
  <p:embeddedFontLst>
    <p:embeddedFont>
      <p:font typeface="Inter" panose="020B0604020202020204" charset="0"/>
      <p:regular r:id="rId21"/>
      <p:bold r:id="rId22"/>
      <p:italic r:id="rId23"/>
      <p:boldItalic r:id="rId24"/>
    </p:embeddedFont>
    <p:embeddedFont>
      <p:font typeface="Helvetica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543"/>
    <a:srgbClr val="00ADEF"/>
    <a:srgbClr val="3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00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7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9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15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35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35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230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643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8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97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7365517" y="3840664"/>
            <a:ext cx="969991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i="0" u="none" strike="noStrike" cap="none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Universal</a:t>
            </a:r>
            <a:endParaRPr sz="1200" b="1" dirty="0">
              <a:solidFill>
                <a:srgbClr val="00ADEF"/>
              </a:solidFill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1222899" y="4257709"/>
            <a:ext cx="614261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Estructura</a:t>
            </a:r>
            <a:endParaRPr sz="6600" b="1" dirty="0">
              <a:latin typeface="Helvetica" pitchFamily="2" charset="0"/>
            </a:endParaRPr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  <p:sp>
        <p:nvSpPr>
          <p:cNvPr id="18" name="Google Shape;71;p6"/>
          <p:cNvSpPr txBox="1"/>
          <p:nvPr/>
        </p:nvSpPr>
        <p:spPr>
          <a:xfrm>
            <a:off x="5896862" y="5495339"/>
            <a:ext cx="1446919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 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para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una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exposición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 oral</a:t>
            </a:r>
            <a:endParaRPr sz="4400" b="1" dirty="0">
              <a:solidFill>
                <a:srgbClr val="2BA543"/>
              </a:solidFill>
              <a:latin typeface="Helvetica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2899" y="6709719"/>
            <a:ext cx="678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Helvetica" pitchFamily="2" charset="0"/>
              </a:rPr>
              <a:t>1. Bloque inicial</a:t>
            </a:r>
            <a:endParaRPr lang="es-CR" sz="2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1527565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Análisis o Metodología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2673388"/>
            <a:ext cx="15782487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Explicar cómo se llegó a los resultados o detallar los pasos seguidos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Si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su tema tiene pasos a seguir o reglas específicas, este es el momento de desglosarlos. Use ejemplos claros para que la gente visualice cómo se aplica lo que usted está diciendo. A veces una analogía sencilla ayuda más que mil explicaciones técnicas.</a:t>
            </a:r>
          </a:p>
          <a:p>
            <a:pPr lvl="0"/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29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75007" y="1521106"/>
            <a:ext cx="1663144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Apoyo Visual 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75007" y="2928865"/>
            <a:ext cx="1597187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Uso intensivo de imágenes, gráficas, audios o videos que faciliten la comprensión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Use esta diapositiva para que la gente descanse de escucharlo y empiece a usar la vista. Una buena foto o una gráfica sencilla pueden explicar algo que a usted le tomaría diez minutos decir. 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26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Casos prácticos </a:t>
            </a:r>
            <a:endParaRPr lang="es-MX" sz="9600" b="1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o </a:t>
            </a: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ejemplos reales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58562" y="4274946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Mostrar ejemplos concretos o edificios/proyectos (según el área) que ilustren la teoría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Nada convence más que un ejemplo de la vida real. Cuente una historia sobre cómo este tema ayudó a alguien o cómo se aplicó en una empresa o situación específica. Los ejemplos "aterrizan" las ideas y permiten que sus compañeros se vean reflejados en la situación.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Argumentación y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discusión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263010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Justificar decisiones o posturas teóricas basándose en la información presentada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Haga que el grupo trabaje. Lance una pregunta al aire o pida una opinión sobre un punto controversial. Esto rompe el hielo y le permite a usted descansar un poco la voz mientras escucha lo que ellos piensan. 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644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Conclusión y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cierre 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263010"/>
            <a:ext cx="161199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Breve resumen de las contribuciones o puntos clave tratados en el desarrollo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Antes de cerrar, haga un repaso de los 3 o 4 mensajes clave que usted quiere que se lleven en la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mente.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Esta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síntesis es como el cierre de un trato; asegura que la idea central no se haya perdido entre tantos datos y ejemplos, dejando un residuo de aprendizaje sólido.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355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Conclusiones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finales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263010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Breve resumen de las contribuciones o puntos clave tratados en el desarrollo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Cierre con una idea que los motive o los deje pensando. Evite el típico "esto es todo, gracias". Mejor busque una frase que resuma su pasión por el tema o un desafío para el futuro.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5031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Agradecimientos y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preguntas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4213986"/>
            <a:ext cx="161199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Abrir el espacio para el debate o la sección de preguntas y respuestas con la audiencia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Abra el espacio para dudas con amabilidad. Escuche cada pregunta con atención y responda con paciencia. Si no sabe algo, sea honesto y dígales que lo va a investigar. 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961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Bibliografía y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referencias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275202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: Listado de las fuentes de información consultadas (libros, artículos, sitios web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Muestre de dónde sacó la información. Esto es una muestra de respeto hacia los autores originales y le da a usted un respaldo de seriedad. Si alguien quiere profundizar, sabrá a qué libros o páginas web acudir.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88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3" y="3023616"/>
            <a:ext cx="8662989" cy="296274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5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942110" y="1339390"/>
            <a:ext cx="166873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6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Portada y saludo inicial</a:t>
            </a:r>
            <a:endParaRPr lang="es-ES" sz="6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42110" y="2626695"/>
            <a:ext cx="17102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 incluir los datos generales: fecha, evento, tema y nombre del expositor</a:t>
            </a:r>
            <a:r>
              <a:rPr lang="es-MX" sz="3600" dirty="0" smtClean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3600" dirty="0" smtClean="0">
              <a:solidFill>
                <a:srgbClr val="2BA543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Este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es el momento de marcar su territorio de forma positiva. No se limite a leer la pantalla; salude con calidez, diga su nombre y mencione el título de su presentación. En cualquier ámbito profesional, la primera impresión es la que abre las puertas, así que mantenga una postura erguida y una sonrisa amable.</a:t>
            </a:r>
            <a:endParaRPr lang="es-MX" sz="3600" dirty="0" smtClean="0">
              <a:solidFill>
                <a:srgbClr val="2BA543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endParaRPr lang="es-CR" sz="3600" dirty="0">
              <a:solidFill>
                <a:srgbClr val="2BA54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1719072" y="1200015"/>
            <a:ext cx="116326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Ruta de la Presentación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19072" y="2347942"/>
            <a:ext cx="15691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Brindar la estructura general: introducción, tema central, subtemas, conclusiones y bibliografía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3600" dirty="0">
              <a:solidFill>
                <a:srgbClr val="2BA543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s-MX" sz="3600" dirty="0">
                <a:solidFill>
                  <a:schemeClr val="bg1"/>
                </a:solidFill>
              </a:rPr>
              <a:t>A nadie le gusta caminar a ciegas. En esta diapositiva, usted le explica al grupo cómo organizó la información. Dígales: "Primero vamos a entender el contexto, luego entraremos en los detalles fuertes y terminaremos con una actividad de cierre". </a:t>
            </a:r>
            <a:endParaRPr lang="es-C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40" y="7822831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837180" y="1369028"/>
            <a:ext cx="1247648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6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Introducción “El Anzuelo</a:t>
            </a:r>
            <a:r>
              <a:rPr lang="es-MX" sz="66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"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728738" y="2390314"/>
            <a:ext cx="14853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anécdota, una cita relevante, una afirmación audaz o una pregunta directa para estimular el interés</a:t>
            </a:r>
            <a:r>
              <a:rPr lang="es-MX" sz="3600" dirty="0" smtClean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3600" dirty="0">
              <a:solidFill>
                <a:schemeClr val="bg1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s-MX" sz="3600" dirty="0">
                <a:solidFill>
                  <a:srgbClr val="2BA543"/>
                </a:solidFill>
              </a:rPr>
              <a:t>Aquí es donde usted atrapa la atención de la audiencia. Puede usar una pregunta curiosa, un dato que nadie se imagina o una historia breve que conecte con el tema. </a:t>
            </a:r>
            <a:r>
              <a:rPr lang="es-MX" sz="3600" dirty="0">
                <a:solidFill>
                  <a:schemeClr val="bg1"/>
                </a:solidFill>
              </a:rPr>
              <a:t>El objetivo es que los demás </a:t>
            </a:r>
            <a:r>
              <a:rPr lang="es-MX" sz="3600" dirty="0" smtClean="0">
                <a:solidFill>
                  <a:schemeClr val="bg1"/>
                </a:solidFill>
              </a:rPr>
              <a:t>digan</a:t>
            </a:r>
            <a:r>
              <a:rPr lang="es-MX" sz="3600" dirty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"</a:t>
            </a:r>
            <a:r>
              <a:rPr lang="es-MX" sz="3600" dirty="0" err="1" smtClean="0">
                <a:solidFill>
                  <a:schemeClr val="bg1"/>
                </a:solidFill>
              </a:rPr>
              <a:t>Mirá</a:t>
            </a:r>
            <a:r>
              <a:rPr lang="es-MX" sz="3600" dirty="0">
                <a:solidFill>
                  <a:schemeClr val="bg1"/>
                </a:solidFill>
              </a:rPr>
              <a:t>, esto me interesa".</a:t>
            </a:r>
            <a:endParaRPr lang="es-C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0" y="7436166"/>
            <a:ext cx="3020708" cy="103308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Google Shape;125;p9"/>
          <p:cNvSpPr txBox="1"/>
          <p:nvPr/>
        </p:nvSpPr>
        <p:spPr>
          <a:xfrm>
            <a:off x="893873" y="1309273"/>
            <a:ext cx="1756303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6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Objetivos de la </a:t>
            </a:r>
            <a:r>
              <a:rPr lang="es-MX" sz="66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exposición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37179" y="2181559"/>
            <a:ext cx="14951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Enunciar claramente qué se pretende lograr o explicar con la presentación</a:t>
            </a:r>
            <a:r>
              <a:rPr lang="es-MX" sz="3600" dirty="0" smtClean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3600" dirty="0">
              <a:solidFill>
                <a:schemeClr val="bg1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s-MX" sz="3600" dirty="0">
                <a:solidFill>
                  <a:schemeClr val="bg1"/>
                </a:solidFill>
              </a:rPr>
              <a:t>Sea muy claro con lo que usted espera que </a:t>
            </a:r>
            <a:r>
              <a:rPr lang="es-MX" sz="3600" dirty="0" smtClean="0">
                <a:solidFill>
                  <a:schemeClr val="bg1"/>
                </a:solidFill>
              </a:rPr>
              <a:t>su audiencia logre al </a:t>
            </a:r>
            <a:r>
              <a:rPr lang="es-MX" sz="3600" dirty="0">
                <a:solidFill>
                  <a:schemeClr val="bg1"/>
                </a:solidFill>
              </a:rPr>
              <a:t>final de la sesión. Puede decirles: </a:t>
            </a:r>
            <a:r>
              <a:rPr lang="es-MX" sz="3600" dirty="0">
                <a:solidFill>
                  <a:srgbClr val="00ADEF"/>
                </a:solidFill>
              </a:rPr>
              <a:t>"Mi meta es que hoy salgan de aquí sabiendo cómo aplicar este concepto en su vida diaria"</a:t>
            </a:r>
            <a:endParaRPr lang="es-CR" sz="3600" dirty="0">
              <a:solidFill>
                <a:srgbClr val="00ADE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40419" y="1761505"/>
            <a:ext cx="12584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Conceptos base </a:t>
            </a:r>
            <a:endParaRPr lang="es-ES" sz="6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40419" y="2685739"/>
            <a:ext cx="1495068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Delimitar el tema mediante la definición de términos especializados o palabras clave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Antes de profundizar, asegúrese de que todos entienden los términos que usted va a usar. Explique las palabras técnicas de forma sencilla, como si se las estuviera explicando a un vecino. Esto es fundamental para que nadie se quede atrás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62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7" y="8627460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802398" y="1601325"/>
            <a:ext cx="1493636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Marco teórico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802398" y="2795242"/>
            <a:ext cx="14099421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 el núcleo del informe donde se desarrolla la argumentación profesional.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El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marco teórico provee el sustento científico o normativo; la metodología describe detalladamente los procedimientos y herramientas utilizadas para que el proceso sea replicable y verificable; y el análisis de datos es la interpretación técnica de la información recolectada.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65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57095" y="1275862"/>
            <a:ext cx="16136416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Contexto o Antecedentes</a:t>
            </a:r>
            <a:endParaRPr lang="es-ES" sz="88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57095" y="2577073"/>
            <a:ext cx="15682521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Explicar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los aspectos sociales, políticos o culturales que enmarcan el tema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Explique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por qué es importante hablar de esto justo ahora, aquí en Costa Rica o en el mundo. Conecte su tema con una noticia reciente o con una necesidad que usted haya detectado en la sociedad. Cuando usted le da contexto a la información, deja de ser "teoría de libro" y se convierte en conocimiento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vivo.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531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2247724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Fundamentos </a:t>
            </a: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técnicos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3435388"/>
            <a:ext cx="1578248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Primer bloque de información sustancial organizado de manera lógica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 smtClean="0">
              <a:solidFill>
                <a:srgbClr val="2BA543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2BA543"/>
                </a:solidFill>
                <a:latin typeface="Inter"/>
                <a:ea typeface="Inter"/>
                <a:cs typeface="Inter"/>
                <a:sym typeface="Inter"/>
              </a:rPr>
              <a:t>Aquí </a:t>
            </a:r>
            <a:r>
              <a:rPr lang="es-MX" sz="3200" dirty="0">
                <a:solidFill>
                  <a:srgbClr val="2BA543"/>
                </a:solidFill>
                <a:latin typeface="Inter"/>
                <a:ea typeface="Inter"/>
                <a:cs typeface="Inter"/>
                <a:sym typeface="Inter"/>
              </a:rPr>
              <a:t>es donde usted presenta la idea principal. No intente decir todo a la vez; elija los puntos más importantes y explíquelos con calma. Use su voz para dar énfasis y no se quede pegado a la diapositiva</a:t>
            </a:r>
            <a:endParaRPr lang="es-MX" sz="3200" dirty="0">
              <a:solidFill>
                <a:srgbClr val="2BA5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34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1014</Words>
  <Application>Microsoft Office PowerPoint</Application>
  <PresentationFormat>Personalizado</PresentationFormat>
  <Paragraphs>68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Inter</vt:lpstr>
      <vt:lpstr>Arial</vt:lpstr>
      <vt:lpstr>Times New Roman</vt:lpstr>
      <vt:lpstr>Helvetica</vt:lpstr>
      <vt:lpstr>Calibri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47</cp:revision>
  <dcterms:modified xsi:type="dcterms:W3CDTF">2026-03-23T04:20:29Z</dcterms:modified>
</cp:coreProperties>
</file>