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9" r:id="rId3"/>
    <p:sldId id="301" r:id="rId4"/>
    <p:sldId id="276" r:id="rId5"/>
    <p:sldId id="260" r:id="rId6"/>
    <p:sldId id="292" r:id="rId7"/>
    <p:sldId id="293" r:id="rId8"/>
    <p:sldId id="294" r:id="rId9"/>
    <p:sldId id="295" r:id="rId10"/>
    <p:sldId id="302" r:id="rId11"/>
    <p:sldId id="297" r:id="rId12"/>
    <p:sldId id="299" r:id="rId13"/>
    <p:sldId id="30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Helvetica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2BA543"/>
    <a:srgbClr val="30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00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97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9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89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6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84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3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8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97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title">
  <p:cSld name="TITLE">
    <p:bg>
      <p:bgPr>
        <a:solidFill>
          <a:srgbClr val="1F1F1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3047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 rot="-5400000">
            <a:off x="9694665" y="2559138"/>
            <a:ext cx="281432" cy="529084"/>
            <a:chOff x="0" y="0"/>
            <a:chExt cx="148247" cy="278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-5400000">
            <a:off x="9165742" y="2559138"/>
            <a:ext cx="281432" cy="529084"/>
            <a:chOff x="0" y="0"/>
            <a:chExt cx="148247" cy="278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-5400000">
            <a:off x="8636818" y="2559138"/>
            <a:ext cx="281432" cy="529084"/>
            <a:chOff x="0" y="0"/>
            <a:chExt cx="148247" cy="278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-5400000">
            <a:off x="8107895" y="2559138"/>
            <a:ext cx="281432" cy="529084"/>
            <a:chOff x="0" y="0"/>
            <a:chExt cx="148247" cy="278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1150072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 rot="-5400000">
            <a:off x="2739296" y="2895652"/>
            <a:ext cx="281432" cy="529084"/>
            <a:chOff x="0" y="0"/>
            <a:chExt cx="148247" cy="2787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5400000">
            <a:off x="2210373" y="2895652"/>
            <a:ext cx="281432" cy="529084"/>
            <a:chOff x="0" y="0"/>
            <a:chExt cx="148247" cy="2787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5400000">
            <a:off x="1681450" y="2895652"/>
            <a:ext cx="281432" cy="529084"/>
            <a:chOff x="0" y="0"/>
            <a:chExt cx="148247" cy="2787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-5400000">
            <a:off x="1152526" y="2895652"/>
            <a:ext cx="281432" cy="529084"/>
            <a:chOff x="0" y="0"/>
            <a:chExt cx="148247" cy="2787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-552475" y="1016000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3"/>
          </p:nvPr>
        </p:nvSpPr>
        <p:spPr>
          <a:xfrm>
            <a:off x="5908463" y="10223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>
            <a:spLocks noGrp="1"/>
          </p:cNvSpPr>
          <p:nvPr>
            <p:ph type="pic" idx="4"/>
          </p:nvPr>
        </p:nvSpPr>
        <p:spPr>
          <a:xfrm>
            <a:off x="12369338" y="10159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-2954900" y="4551275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3506038" y="45576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7"/>
          </p:nvPr>
        </p:nvSpPr>
        <p:spPr>
          <a:xfrm>
            <a:off x="9966913" y="45512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8"/>
          </p:nvPr>
        </p:nvSpPr>
        <p:spPr>
          <a:xfrm>
            <a:off x="16431313" y="4561503"/>
            <a:ext cx="5624400" cy="317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7773650" y="9772650"/>
            <a:ext cx="514339" cy="514339"/>
            <a:chOff x="0" y="0"/>
            <a:chExt cx="270933" cy="270933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17773650" y="9258300"/>
            <a:ext cx="514339" cy="514339"/>
            <a:chOff x="0" y="0"/>
            <a:chExt cx="270933" cy="27093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7773650" y="8743950"/>
            <a:ext cx="514339" cy="514339"/>
            <a:chOff x="0" y="0"/>
            <a:chExt cx="270933" cy="270933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59" name="Google Shape;59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7773650" y="8229600"/>
            <a:ext cx="514339" cy="514339"/>
            <a:chOff x="0" y="0"/>
            <a:chExt cx="270933" cy="270933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62" name="Google Shape;62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"/>
              <a:buNone/>
              <a:defRPr sz="4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"/>
              <a:buChar char="•"/>
              <a:defRPr sz="32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nter"/>
              <a:buChar char="–"/>
              <a:defRPr sz="28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Char char="•"/>
              <a:defRPr sz="2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–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»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17773650" y="9258300"/>
            <a:ext cx="1028700" cy="1028700"/>
            <a:chOff x="0" y="0"/>
            <a:chExt cx="270933" cy="270933"/>
          </a:xfrm>
          <a:solidFill>
            <a:schemeClr val="bg1">
              <a:lumMod val="65000"/>
            </a:schemeClr>
          </a:solidFill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6"/>
          <p:cNvSpPr txBox="1"/>
          <p:nvPr/>
        </p:nvSpPr>
        <p:spPr>
          <a:xfrm>
            <a:off x="7909214" y="4051414"/>
            <a:ext cx="969991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 i="0" u="none" strike="noStrike" cap="none" dirty="0" err="1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Técnico</a:t>
            </a:r>
            <a:endParaRPr b="1" dirty="0">
              <a:solidFill>
                <a:srgbClr val="00ADEF"/>
              </a:solidFill>
              <a:latin typeface="Helvetica" pitchFamily="2" charset="0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2100837" y="4568479"/>
            <a:ext cx="614261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El </a:t>
            </a:r>
            <a:r>
              <a:rPr lang="en-US" sz="9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informe</a:t>
            </a:r>
            <a:endParaRPr sz="6600" b="1" dirty="0">
              <a:latin typeface="Helvetica" pitchFamily="2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7457070" y="9147500"/>
            <a:ext cx="124344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endParaRPr dirty="0"/>
          </a:p>
        </p:txBody>
      </p:sp>
      <p:grpSp>
        <p:nvGrpSpPr>
          <p:cNvPr id="74" name="Google Shape;74;p6"/>
          <p:cNvGrpSpPr/>
          <p:nvPr/>
        </p:nvGrpSpPr>
        <p:grpSpPr>
          <a:xfrm>
            <a:off x="17773650" y="8229600"/>
            <a:ext cx="1028700" cy="1028700"/>
            <a:chOff x="0" y="0"/>
            <a:chExt cx="270933" cy="270933"/>
          </a:xfrm>
          <a:solidFill>
            <a:schemeClr val="bg1"/>
          </a:solidFill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17773650" y="7200900"/>
            <a:ext cx="1028700" cy="1028700"/>
            <a:chOff x="0" y="0"/>
            <a:chExt cx="270933" cy="270933"/>
          </a:xfrm>
          <a:solidFill>
            <a:srgbClr val="2BA543"/>
          </a:solidFill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2BA5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7773650" y="6172200"/>
            <a:ext cx="1028700" cy="1028700"/>
            <a:chOff x="0" y="0"/>
            <a:chExt cx="270933" cy="270933"/>
          </a:xfrm>
          <a:solidFill>
            <a:srgbClr val="00ADEF"/>
          </a:solidFill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812652"/>
            <a:ext cx="4762500" cy="1628775"/>
          </a:xfrm>
          <a:prstGeom prst="rect">
            <a:avLst/>
          </a:prstGeom>
        </p:spPr>
      </p:pic>
      <p:sp>
        <p:nvSpPr>
          <p:cNvPr id="18" name="Google Shape;71;p6"/>
          <p:cNvSpPr txBox="1"/>
          <p:nvPr/>
        </p:nvSpPr>
        <p:spPr>
          <a:xfrm>
            <a:off x="9596145" y="5956205"/>
            <a:ext cx="1446919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Estructura</a:t>
            </a: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 </a:t>
            </a: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básica</a:t>
            </a:r>
            <a:endParaRPr sz="4400" b="1" dirty="0">
              <a:solidFill>
                <a:srgbClr val="2BA543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2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4421" y="1527565"/>
            <a:ext cx="180147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Recomendaciones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1" y="2673388"/>
            <a:ext cx="1578248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Las recomendaciones constituyen el componente orientado a la acción del informe técnico.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Tras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las conclusiones, el profesional debe proponer pasos concretos, soluciones o mejoras para resolver el problema abordado.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Deben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ser sugerencias realistas, factibles y directamente fundamentadas en los datos expuestos en el informe.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29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75007" y="1521106"/>
            <a:ext cx="16631444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Referencias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bibliográficas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75007" y="2928865"/>
            <a:ext cx="7254593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Este apartado otorga validez y soporte legal al informe al listar todas las fuentes externas consultadas.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Debe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seguir una norma de citación estandarizada (como APA o ISO) para permitir que el lector verifique la procedencia de los datos, teorías o normativas mencionadas en el texto.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146" name="Picture 2" descr="Referencia bibliográfica - EcuR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/>
          <a:stretch/>
        </p:blipFill>
        <p:spPr bwMode="auto">
          <a:xfrm>
            <a:off x="9435389" y="2928865"/>
            <a:ext cx="8498601" cy="49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65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Por último… Anexos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2945350"/>
            <a:ext cx="16119966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Los anexos o apéndices contienen información complementaria que es necesaria para la completitud del informe pero que, por su extensión o detalle, entorpecería la fluidez del cuerpo principal.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Aquí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se incluyen planos, tablas de datos brutos, fotografías adicionales, glosarios técnicos o manuales..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90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3" y="3023616"/>
            <a:ext cx="8662989" cy="296274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55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936077" y="1019137"/>
            <a:ext cx="166873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4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informe técnico convierte los </a:t>
            </a:r>
            <a:r>
              <a:rPr lang="es-MX" sz="4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datos en </a:t>
            </a:r>
            <a:r>
              <a:rPr lang="es-MX" sz="4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decisiones…</a:t>
            </a:r>
            <a:endParaRPr lang="es-ES" sz="48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92" y="8218137"/>
            <a:ext cx="4762500" cy="162877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28738" y="2053671"/>
            <a:ext cx="1710206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compone de…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1.Portada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2.Resumen ejecutivo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3.Índice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4.Introducción (Objetivo general y específicos)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5. Contenido técnico (Marco teórico, metodología, análisis de datos)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6. Presentación de resultados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7.Conclusiones </a:t>
            </a:r>
          </a:p>
          <a:p>
            <a:r>
              <a:rPr lang="es-MX" sz="3600" dirty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8. </a:t>
            </a:r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Recomendaciones</a:t>
            </a:r>
          </a:p>
          <a:p>
            <a:r>
              <a:rPr lang="es-MX" sz="3600" dirty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9. Referencias </a:t>
            </a:r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bibliográficas</a:t>
            </a: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10.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cs typeface="Times New Roman" panose="02020603050405020304" pitchFamily="18" charset="0"/>
              </a:rPr>
              <a:t>Por último…Anexos</a:t>
            </a:r>
          </a:p>
          <a:p>
            <a:endParaRPr lang="es-MX" sz="3600" dirty="0" smtClean="0">
              <a:solidFill>
                <a:srgbClr val="2BA543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endParaRPr lang="es-CR" sz="3600" dirty="0">
              <a:solidFill>
                <a:srgbClr val="2BA54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8180410" y="1200015"/>
            <a:ext cx="5171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Portada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92" y="8218137"/>
            <a:ext cx="4762500" cy="16287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180410" y="2347942"/>
            <a:ext cx="6769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cara externa del documento. </a:t>
            </a:r>
            <a:endParaRPr lang="es-MX" sz="3600" dirty="0" smtClean="0">
              <a:solidFill>
                <a:srgbClr val="2BA543"/>
              </a:solidFill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incluir el título del informe (</a:t>
            </a:r>
            <a:r>
              <a:rPr lang="es-MX" sz="36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debe ser identificativo y no solo descriptivo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el nombre del autor o autores, la institución o departamento, el destinatario y la fecha de entrega.</a:t>
            </a:r>
            <a:endParaRPr lang="es-CR" sz="3600" dirty="0">
              <a:solidFill>
                <a:srgbClr val="2BA543"/>
              </a:solidFill>
            </a:endParaRPr>
          </a:p>
        </p:txBody>
      </p:sp>
      <p:pic>
        <p:nvPicPr>
          <p:cNvPr id="1026" name="Picture 2" descr="Plantillas de portadas de informes - Can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75" y="759834"/>
            <a:ext cx="6193535" cy="8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4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40" y="7822831"/>
            <a:ext cx="3020708" cy="1033082"/>
          </a:xfrm>
          <a:prstGeom prst="rect">
            <a:avLst/>
          </a:prstGeom>
        </p:spPr>
      </p:pic>
      <p:sp>
        <p:nvSpPr>
          <p:cNvPr id="21" name="Google Shape;125;p9"/>
          <p:cNvSpPr txBox="1"/>
          <p:nvPr/>
        </p:nvSpPr>
        <p:spPr>
          <a:xfrm>
            <a:off x="837180" y="1369028"/>
            <a:ext cx="789255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6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Resumen </a:t>
            </a:r>
            <a:r>
              <a:rPr lang="es-MX" sz="66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ejecutivo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7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7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5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1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837180" y="2181559"/>
            <a:ext cx="7659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 bloque informativo de corta extensión (máximo 200 palabras) que sintetiza todo el contenido. Contiene el objetivo, la metodología, los resultados más relevantes y la conclusión principal.</a:t>
            </a:r>
            <a:endParaRPr lang="es-CR" sz="3600" dirty="0">
              <a:solidFill>
                <a:schemeClr val="bg1"/>
              </a:solidFill>
            </a:endParaRPr>
          </a:p>
        </p:txBody>
      </p:sp>
      <p:pic>
        <p:nvPicPr>
          <p:cNvPr id="2056" name="Picture 8" descr="PDF) Resumen ejecutiv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 b="10177"/>
          <a:stretch/>
        </p:blipFill>
        <p:spPr bwMode="auto">
          <a:xfrm>
            <a:off x="9019159" y="792480"/>
            <a:ext cx="8096250" cy="84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1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0" y="7436166"/>
            <a:ext cx="3020708" cy="1033082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Google Shape;125;p9"/>
          <p:cNvSpPr txBox="1"/>
          <p:nvPr/>
        </p:nvSpPr>
        <p:spPr>
          <a:xfrm>
            <a:off x="893873" y="1309273"/>
            <a:ext cx="1756303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6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Índice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37179" y="2181559"/>
            <a:ext cx="56855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detallada de todos los títulos y subtítulos del informe con su respectiva numeración de página. Debe incluir también el índice de tablas y el índice de figuras si el documento es extenso.</a:t>
            </a:r>
            <a:endParaRPr lang="es-CR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nforme técnico de revisión de expediente técnico de obra | INGENIERIA  CIVIL | uDo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7" y="426720"/>
            <a:ext cx="5933504" cy="83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40419" y="1761505"/>
            <a:ext cx="125842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Introducción</a:t>
            </a:r>
            <a:endParaRPr lang="es-ES" sz="6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40419" y="2685739"/>
            <a:ext cx="5221469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Establece el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marco de referencia y la intención del trabajo. En ella se desglosa el objetivo general,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la meta del informe,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y los objetivos específicos, que son los pasos medibles necesarios para alcanzar dicha meta.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098" name="Picture 2" descr="Introducción: características, cómo hacerla, ejemplos, palab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81" y="1606296"/>
            <a:ext cx="9557388" cy="65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2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7" y="8627460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802398" y="1601325"/>
            <a:ext cx="1493636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Marco teórico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802398" y="2795242"/>
            <a:ext cx="14099421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 el núcleo del informe donde se desarrolla la argumentación profesional.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El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marco teórico provee el sustento científico o normativo; la metodología describe detalladamente los procedimientos y herramientas utilizadas para que el proceso sea replicable y verificable; y el análisis de datos es la interpretación técnica de la información recolectada.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65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57095" y="593110"/>
            <a:ext cx="16136416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Presentación de </a:t>
            </a:r>
            <a:r>
              <a:rPr lang="es-MX" sz="8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resultados</a:t>
            </a:r>
            <a:endParaRPr lang="es-ES" sz="88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57095" y="2577073"/>
            <a:ext cx="5387909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Aquí se exponen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los hallazgos derivados del análisis técnico de forma limpia y objetiva. </a:t>
            </a:r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El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enfoque debe ser la claridad visual, utilizando tablas, gráficos o diagramas que permitan al lector procesar grandes cantidades de información técnica de manera eficiente.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22" name="Picture 2" descr="Cómo presentar resultados de investigación? - Blog QServ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3" y="2057008"/>
            <a:ext cx="10287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1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2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4421" y="2289565"/>
            <a:ext cx="180147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Conclusiones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1" y="3435388"/>
            <a:ext cx="1578248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Las conclusiones representan la síntesis lógica de todo el trabajo técnico.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No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deben introducir información nueva, sino responder a los objetivos planteados en la introducción basándose en los resultados obtenidos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Cada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conclusión debe ser una deducción sólida que ayude al lector a comprender qué significan los hallazgos en el contexto del problema original.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34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 Minimal Project Success Sto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534</Words>
  <Application>Microsoft Office PowerPoint</Application>
  <PresentationFormat>Personalizado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Calibri</vt:lpstr>
      <vt:lpstr>Inter</vt:lpstr>
      <vt:lpstr>Arial</vt:lpstr>
      <vt:lpstr>Times New Roman</vt:lpstr>
      <vt:lpstr>Helvetica</vt:lpstr>
      <vt:lpstr>Professional Minimal Project Success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de Comunicaciones - Alcadía</dc:creator>
  <cp:lastModifiedBy>Departamento de Comunicaciones - Alcadía</cp:lastModifiedBy>
  <cp:revision>41</cp:revision>
  <dcterms:modified xsi:type="dcterms:W3CDTF">2026-03-10T05:20:21Z</dcterms:modified>
</cp:coreProperties>
</file>