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9"/>
  </p:notesMasterIdLst>
  <p:sldIdLst>
    <p:sldId id="256" r:id="rId2"/>
    <p:sldId id="259" r:id="rId3"/>
    <p:sldId id="301" r:id="rId4"/>
    <p:sldId id="276" r:id="rId5"/>
    <p:sldId id="260" r:id="rId6"/>
    <p:sldId id="292" r:id="rId7"/>
    <p:sldId id="293" r:id="rId8"/>
    <p:sldId id="294" r:id="rId9"/>
    <p:sldId id="295" r:id="rId10"/>
    <p:sldId id="302" r:id="rId11"/>
    <p:sldId id="296" r:id="rId12"/>
    <p:sldId id="297" r:id="rId13"/>
    <p:sldId id="298" r:id="rId14"/>
    <p:sldId id="299" r:id="rId15"/>
    <p:sldId id="303" r:id="rId16"/>
    <p:sldId id="304" r:id="rId17"/>
    <p:sldId id="300" r:id="rId18"/>
  </p:sldIdLst>
  <p:sldSz cx="18288000" cy="10287000"/>
  <p:notesSz cx="6858000" cy="9144000"/>
  <p:embeddedFontLst>
    <p:embeddedFont>
      <p:font typeface="Inter" panose="020B0604020202020204" charset="0"/>
      <p:regular r:id="rId20"/>
      <p:bold r:id="rId21"/>
      <p:italic r:id="rId22"/>
      <p:boldItalic r:id="rId23"/>
    </p:embeddedFont>
    <p:embeddedFont>
      <p:font typeface="Helvetica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2BA543"/>
    <a:srgbClr val="30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002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09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97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401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395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569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014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89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8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46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84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33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78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97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" type="title">
  <p:cSld name="TITLE">
    <p:bg>
      <p:bgPr>
        <a:solidFill>
          <a:srgbClr val="1F1F1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-3047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 rot="-5400000">
            <a:off x="9694665" y="2559138"/>
            <a:ext cx="281432" cy="529084"/>
            <a:chOff x="0" y="0"/>
            <a:chExt cx="148247" cy="2787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-5400000">
            <a:off x="9165742" y="2559138"/>
            <a:ext cx="281432" cy="529084"/>
            <a:chOff x="0" y="0"/>
            <a:chExt cx="148247" cy="2787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 rot="-5400000">
            <a:off x="8636818" y="2559138"/>
            <a:ext cx="281432" cy="529084"/>
            <a:chOff x="0" y="0"/>
            <a:chExt cx="148247" cy="2787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25" name="Google Shape;25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-5400000">
            <a:off x="8107895" y="2559138"/>
            <a:ext cx="281432" cy="529084"/>
            <a:chOff x="0" y="0"/>
            <a:chExt cx="148247" cy="2787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28" name="Google Shape;28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1150072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1" name="Google Shape;31;p4"/>
          <p:cNvGrpSpPr/>
          <p:nvPr/>
        </p:nvGrpSpPr>
        <p:grpSpPr>
          <a:xfrm rot="-5400000">
            <a:off x="2739296" y="2895652"/>
            <a:ext cx="281432" cy="529084"/>
            <a:chOff x="0" y="0"/>
            <a:chExt cx="148247" cy="278700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33" name="Google Shape;33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 rot="-5400000">
            <a:off x="2210373" y="2895652"/>
            <a:ext cx="281432" cy="529084"/>
            <a:chOff x="0" y="0"/>
            <a:chExt cx="148247" cy="278700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36" name="Google Shape;36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-5400000">
            <a:off x="1681450" y="2895652"/>
            <a:ext cx="281432" cy="529084"/>
            <a:chOff x="0" y="0"/>
            <a:chExt cx="148247" cy="27870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39" name="Google Shape;39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-5400000">
            <a:off x="1152526" y="2895652"/>
            <a:ext cx="281432" cy="529084"/>
            <a:chOff x="0" y="0"/>
            <a:chExt cx="148247" cy="278700"/>
          </a:xfrm>
        </p:grpSpPr>
        <p:sp>
          <p:nvSpPr>
            <p:cNvPr id="41" name="Google Shape;41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42" name="Google Shape;42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>
            <a:spLocks noGrp="1"/>
          </p:cNvSpPr>
          <p:nvPr>
            <p:ph type="pic" idx="2"/>
          </p:nvPr>
        </p:nvSpPr>
        <p:spPr>
          <a:xfrm>
            <a:off x="-552475" y="1016000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"/>
          <p:cNvSpPr>
            <a:spLocks noGrp="1"/>
          </p:cNvSpPr>
          <p:nvPr>
            <p:ph type="pic" idx="3"/>
          </p:nvPr>
        </p:nvSpPr>
        <p:spPr>
          <a:xfrm>
            <a:off x="5908463" y="10223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>
            <a:spLocks noGrp="1"/>
          </p:cNvSpPr>
          <p:nvPr>
            <p:ph type="pic" idx="4"/>
          </p:nvPr>
        </p:nvSpPr>
        <p:spPr>
          <a:xfrm>
            <a:off x="12369338" y="10159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>
            <a:spLocks noGrp="1"/>
          </p:cNvSpPr>
          <p:nvPr>
            <p:ph type="pic" idx="5"/>
          </p:nvPr>
        </p:nvSpPr>
        <p:spPr>
          <a:xfrm>
            <a:off x="-2954900" y="4551275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5"/>
          <p:cNvSpPr>
            <a:spLocks noGrp="1"/>
          </p:cNvSpPr>
          <p:nvPr>
            <p:ph type="pic" idx="6"/>
          </p:nvPr>
        </p:nvSpPr>
        <p:spPr>
          <a:xfrm>
            <a:off x="3506038" y="45576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5"/>
          <p:cNvSpPr>
            <a:spLocks noGrp="1"/>
          </p:cNvSpPr>
          <p:nvPr>
            <p:ph type="pic" idx="7"/>
          </p:nvPr>
        </p:nvSpPr>
        <p:spPr>
          <a:xfrm>
            <a:off x="9966913" y="45512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>
            <a:spLocks noGrp="1"/>
          </p:cNvSpPr>
          <p:nvPr>
            <p:ph type="pic" idx="8"/>
          </p:nvPr>
        </p:nvSpPr>
        <p:spPr>
          <a:xfrm>
            <a:off x="16431313" y="4561503"/>
            <a:ext cx="5624400" cy="3174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1" name="Google Shape;51;p5"/>
          <p:cNvGrpSpPr/>
          <p:nvPr/>
        </p:nvGrpSpPr>
        <p:grpSpPr>
          <a:xfrm>
            <a:off x="17773650" y="9772650"/>
            <a:ext cx="514339" cy="514339"/>
            <a:chOff x="0" y="0"/>
            <a:chExt cx="270933" cy="270933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53" name="Google Shape;53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17773650" y="9258300"/>
            <a:ext cx="514339" cy="514339"/>
            <a:chOff x="0" y="0"/>
            <a:chExt cx="270933" cy="270933"/>
          </a:xfrm>
        </p:grpSpPr>
        <p:sp>
          <p:nvSpPr>
            <p:cNvPr id="55" name="Google Shape;55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56" name="Google Shape;56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17773650" y="8743950"/>
            <a:ext cx="514339" cy="514339"/>
            <a:chOff x="0" y="0"/>
            <a:chExt cx="270933" cy="270933"/>
          </a:xfrm>
        </p:grpSpPr>
        <p:sp>
          <p:nvSpPr>
            <p:cNvPr id="58" name="Google Shape;58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59" name="Google Shape;59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5"/>
          <p:cNvGrpSpPr/>
          <p:nvPr/>
        </p:nvGrpSpPr>
        <p:grpSpPr>
          <a:xfrm>
            <a:off x="17773650" y="8229600"/>
            <a:ext cx="514339" cy="514339"/>
            <a:chOff x="0" y="0"/>
            <a:chExt cx="270933" cy="270933"/>
          </a:xfrm>
        </p:grpSpPr>
        <p:sp>
          <p:nvSpPr>
            <p:cNvPr id="61" name="Google Shape;61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62" name="Google Shape;62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nter"/>
              <a:buNone/>
              <a:defRPr sz="4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nter"/>
              <a:buChar char="•"/>
              <a:defRPr sz="32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nter"/>
              <a:buChar char="–"/>
              <a:defRPr sz="28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ter"/>
              <a:buChar char="•"/>
              <a:defRPr sz="2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–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»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saprissacampeongraciasalba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17773650" y="9258300"/>
            <a:ext cx="1028700" cy="1028700"/>
            <a:chOff x="0" y="0"/>
            <a:chExt cx="270933" cy="270933"/>
          </a:xfrm>
          <a:solidFill>
            <a:schemeClr val="bg1">
              <a:lumMod val="65000"/>
            </a:schemeClr>
          </a:solidFill>
        </p:grpSpPr>
        <p:sp>
          <p:nvSpPr>
            <p:cNvPr id="68" name="Google Shape;6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Google Shape;6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6"/>
          <p:cNvSpPr txBox="1"/>
          <p:nvPr/>
        </p:nvSpPr>
        <p:spPr>
          <a:xfrm>
            <a:off x="7909214" y="4051414"/>
            <a:ext cx="707606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 i="0" u="none" strike="noStrike" cap="none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APA 7</a:t>
            </a:r>
            <a:endParaRPr b="1" dirty="0">
              <a:solidFill>
                <a:srgbClr val="00ADEF"/>
              </a:solidFill>
              <a:latin typeface="Helvetica" pitchFamily="2" charset="0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2100837" y="4568479"/>
            <a:ext cx="614261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La </a:t>
            </a:r>
            <a:r>
              <a:rPr lang="en-US" sz="9600" b="1" dirty="0" err="1" smtClean="0">
                <a:solidFill>
                  <a:srgbClr val="FFFFFF"/>
                </a:solidFill>
                <a:latin typeface="Helvetica" pitchFamily="2" charset="0"/>
                <a:ea typeface="Inter"/>
                <a:sym typeface="Inter"/>
              </a:rPr>
              <a:t>norma</a:t>
            </a:r>
            <a:endParaRPr sz="6600" b="1" dirty="0">
              <a:latin typeface="Helvetica" pitchFamily="2" charset="0"/>
            </a:endParaRPr>
          </a:p>
        </p:txBody>
      </p:sp>
      <p:sp>
        <p:nvSpPr>
          <p:cNvPr id="73" name="Google Shape;73;p6"/>
          <p:cNvSpPr txBox="1"/>
          <p:nvPr/>
        </p:nvSpPr>
        <p:spPr>
          <a:xfrm>
            <a:off x="7457070" y="9147500"/>
            <a:ext cx="1243445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endParaRPr dirty="0"/>
          </a:p>
        </p:txBody>
      </p:sp>
      <p:grpSp>
        <p:nvGrpSpPr>
          <p:cNvPr id="74" name="Google Shape;74;p6"/>
          <p:cNvGrpSpPr/>
          <p:nvPr/>
        </p:nvGrpSpPr>
        <p:grpSpPr>
          <a:xfrm>
            <a:off x="17773650" y="8229600"/>
            <a:ext cx="1028700" cy="1028700"/>
            <a:chOff x="0" y="0"/>
            <a:chExt cx="270933" cy="270933"/>
          </a:xfrm>
          <a:solidFill>
            <a:schemeClr val="bg1"/>
          </a:solidFill>
        </p:grpSpPr>
        <p:sp>
          <p:nvSpPr>
            <p:cNvPr id="75" name="Google Shape;75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Google Shape;76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17773650" y="7200900"/>
            <a:ext cx="1028700" cy="1028700"/>
            <a:chOff x="0" y="0"/>
            <a:chExt cx="270933" cy="270933"/>
          </a:xfrm>
          <a:solidFill>
            <a:srgbClr val="2BA543"/>
          </a:solidFill>
        </p:grpSpPr>
        <p:sp>
          <p:nvSpPr>
            <p:cNvPr id="78" name="Google Shape;7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Google Shape;7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2BA5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6"/>
          <p:cNvGrpSpPr/>
          <p:nvPr/>
        </p:nvGrpSpPr>
        <p:grpSpPr>
          <a:xfrm>
            <a:off x="17773650" y="6172200"/>
            <a:ext cx="1028700" cy="1028700"/>
            <a:chOff x="0" y="0"/>
            <a:chExt cx="270933" cy="270933"/>
          </a:xfrm>
          <a:solidFill>
            <a:srgbClr val="00ADEF"/>
          </a:solidFill>
        </p:grpSpPr>
        <p:sp>
          <p:nvSpPr>
            <p:cNvPr id="81" name="Google Shape;81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Google Shape;82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812652"/>
            <a:ext cx="4762500" cy="1628775"/>
          </a:xfrm>
          <a:prstGeom prst="rect">
            <a:avLst/>
          </a:prstGeom>
        </p:spPr>
      </p:pic>
      <p:sp>
        <p:nvSpPr>
          <p:cNvPr id="18" name="Google Shape;71;p6"/>
          <p:cNvSpPr txBox="1"/>
          <p:nvPr/>
        </p:nvSpPr>
        <p:spPr>
          <a:xfrm>
            <a:off x="2114690" y="5927122"/>
            <a:ext cx="1446919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Ideas </a:t>
            </a:r>
            <a:r>
              <a:rPr lang="en-US" sz="6600" b="1" dirty="0" err="1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claras</a:t>
            </a:r>
            <a:r>
              <a:rPr lang="en-US" sz="6600" b="1" dirty="0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, </a:t>
            </a:r>
            <a:r>
              <a:rPr lang="en-US" sz="6600" b="1" dirty="0" err="1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precisas</a:t>
            </a:r>
            <a:r>
              <a:rPr lang="en-US" sz="6600" b="1" dirty="0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 e </a:t>
            </a:r>
            <a:r>
              <a:rPr lang="en-US" sz="6600" b="1" dirty="0" err="1" smtClean="0">
                <a:solidFill>
                  <a:srgbClr val="2BA543"/>
                </a:solidFill>
                <a:latin typeface="Helvetica" pitchFamily="2" charset="0"/>
                <a:ea typeface="Inter"/>
                <a:sym typeface="Inter"/>
              </a:rPr>
              <a:t>inclusivas</a:t>
            </a:r>
            <a:endParaRPr sz="4400" b="1" dirty="0">
              <a:solidFill>
                <a:srgbClr val="2BA543"/>
              </a:solidFill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625" y="8996742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704421" y="2289565"/>
            <a:ext cx="1801471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Citas </a:t>
            </a:r>
            <a:r>
              <a:rPr lang="es-MX" sz="80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textuales largas 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704421" y="3435388"/>
            <a:ext cx="15782487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Si la cita tiene más de 40 palabras, se pone en un bloque aparte, con una sangría de 1.27 cm y sin comillas. Esto se usa mucho para citar reglamentos internos, leyes o procedimientos técnicos extensos que requieren ser leídos con detenimiento.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29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2231254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 Parafraseo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3593884"/>
            <a:ext cx="16119966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Parafrasear es resumir una idea con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sus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propias palabras. Es la técnica más valorada porque demuestra que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se </a:t>
            </a:r>
            <a:r>
              <a:rPr lang="es-MX" sz="3200" dirty="0" err="1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entendio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el concepto.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2BA543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rgbClr val="2BA543"/>
                </a:solidFill>
                <a:latin typeface="Inter"/>
                <a:ea typeface="Inter"/>
                <a:cs typeface="Inter"/>
                <a:sym typeface="Inter"/>
              </a:rPr>
              <a:t>Ejemplo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: En lugar de copiar,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podemos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decir: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i="1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El </a:t>
            </a:r>
            <a:r>
              <a:rPr lang="es-MX" sz="3200" i="1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equipo de marketing sugiere que las redes sociales son vitales para la fidelización (Rodríguez, 2024). Solo </a:t>
            </a:r>
            <a:r>
              <a:rPr lang="es-MX" sz="3200" i="1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necesitamos </a:t>
            </a:r>
            <a:r>
              <a:rPr lang="es-MX" sz="3200" i="1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autor y año.</a:t>
            </a:r>
            <a:endParaRPr lang="es-MX" sz="3200" i="1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36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75007" y="1521106"/>
            <a:ext cx="16631444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Citas con m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últiples autores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250516" y="2928865"/>
            <a:ext cx="992643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Si el documento tiene dos autores,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mencione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a ambos siempre.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Si 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tiene tres o más, menciona al primero seguido de la frase "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et al." 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(que significa "y otros"). </a:t>
            </a:r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Ejemplo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: (Salas et al., 2022). Esto ahorra espacio y hace el texto más fluido en informes de varios consultores.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265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706490" y="1104638"/>
            <a:ext cx="17168478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Comunicaciones 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personales </a:t>
            </a: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y 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grupos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706490" y="3806550"/>
            <a:ext cx="16119966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En la oficina citamos mucho a instituciones o jefes. Si citas a una empresa, usa su nombre completo: 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(Ministerio de Salud, 2023</a:t>
            </a:r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</a:p>
          <a:p>
            <a:pPr lvl="0"/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Si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citas un correo electrónico de un jefe, se pone como "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comunicación personal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" en el texto, pero no se incluye en la lista final porque no es público.</a:t>
            </a:r>
            <a:endParaRPr lang="es-CR" sz="2400" dirty="0" smtClean="0">
              <a:solidFill>
                <a:schemeClr val="bg1"/>
              </a:solidFill>
            </a:endParaRPr>
          </a:p>
          <a:p>
            <a:pPr lvl="0"/>
            <a:endParaRPr lang="es-CR" sz="2400" dirty="0">
              <a:solidFill>
                <a:schemeClr val="bg1"/>
              </a:solidFill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7176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924450" y="1672099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La 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lista </a:t>
            </a:r>
            <a:r>
              <a:rPr lang="es-MX" sz="96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de </a:t>
            </a: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referencias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924450" y="2945350"/>
            <a:ext cx="16119966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Al final de todo trabajo debe ir la lista de "Referencias".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Todas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las fuentes citadas en el texto deben estar aquí. Se organizan alfabéticamente y llevan "sangría francesa" (la primera línea sobresale a la izquierda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Esto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permite encontrar rápidamente cualquier libro o sitio web mencionado.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90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851151" y="1353445"/>
            <a:ext cx="17168478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¿Cómo referenciar </a:t>
            </a:r>
          </a:p>
          <a:p>
            <a:pPr lvl="0">
              <a:lnSpc>
                <a:spcPct val="80000"/>
              </a:lnSpc>
            </a:pP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fuentes digitales?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104559" y="4035823"/>
            <a:ext cx="16119966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Hoy casi todo es digital. Para un sitio web o un video de YouTube, la estructura es: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Autor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 (Fecha). Título del recurso en cursiva. Nombre del sitio. URL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Por ejemplo: 2022.</a:t>
            </a:r>
            <a:r>
              <a:rPr lang="es-MX" sz="3200" i="1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Saprissa Campeón gracias al VAR. </a:t>
            </a:r>
            <a:r>
              <a:rPr lang="es-MX" sz="3200" i="1" dirty="0" err="1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Youtube</a:t>
            </a:r>
            <a:r>
              <a:rPr lang="es-MX" sz="3200" i="1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s-MX" sz="3200" i="1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www.youtube.com/saprissacampeongraciasalbar</a:t>
            </a:r>
            <a:r>
              <a:rPr lang="es-MX" sz="3200" i="1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Es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vital que el enlace (link) funcione para que el lector pueda verificar la información de inmediato.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604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104559" y="2544936"/>
            <a:ext cx="17168478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96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Conclusiones</a:t>
            </a:r>
            <a:endParaRPr lang="es-ES" sz="96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104559" y="4035823"/>
            <a:ext cx="1611996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Dominar APA 7 no es memoria, es práctica. Nos ayuda a ser más claros, a respetar el trabajo ajeno y a entregar documentos de nivel ejecutivo. 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9905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83" y="3023616"/>
            <a:ext cx="8662989" cy="296274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255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728738" y="502665"/>
            <a:ext cx="112532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¿Porqué usamos APA?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893964"/>
            <a:ext cx="5251255" cy="514350"/>
            <a:chOff x="3892745" y="3534728"/>
            <a:chExt cx="5251255" cy="514350"/>
          </a:xfrm>
        </p:grpSpPr>
        <p:grpSp>
          <p:nvGrpSpPr>
            <p:cNvPr id="12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29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32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3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5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6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38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9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92" y="8218137"/>
            <a:ext cx="4762500" cy="16287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479766" y="3286726"/>
            <a:ext cx="63510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estilo APA proporciona uniformidad y consistencia, permitiendo que el lector </a:t>
            </a:r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(su </a:t>
            </a:r>
            <a:r>
              <a:rPr lang="es-MX" sz="36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jefe o un inversionista) se concentre en el mensaje y no en el desorden.</a:t>
            </a:r>
            <a:endParaRPr lang="es-CR" sz="3600" dirty="0">
              <a:solidFill>
                <a:srgbClr val="2BA543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" y="2453708"/>
            <a:ext cx="10144127" cy="59824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793150" y="2095938"/>
            <a:ext cx="161183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 </a:t>
            </a:r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plagio </a:t>
            </a: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en el </a:t>
            </a:r>
            <a:r>
              <a:rPr lang="es-MX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ámbito empresarial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893964"/>
            <a:ext cx="5251255" cy="514350"/>
            <a:chOff x="3892745" y="3534728"/>
            <a:chExt cx="5251255" cy="514350"/>
          </a:xfrm>
        </p:grpSpPr>
        <p:grpSp>
          <p:nvGrpSpPr>
            <p:cNvPr id="12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29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32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3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5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6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38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9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992" y="8218137"/>
            <a:ext cx="4762500" cy="16287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28738" y="3286726"/>
            <a:ext cx="171020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plagio es usar palabras o ideas ajenas sin dar crédito. En el mundo laboral, esto es </a:t>
            </a:r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grave porque </a:t>
            </a:r>
            <a:r>
              <a:rPr lang="es-MX" sz="36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 dañar la imagen de la empresa o causar problemas legales. </a:t>
            </a:r>
            <a:endParaRPr lang="es-MX" sz="3600" dirty="0" smtClean="0">
              <a:solidFill>
                <a:srgbClr val="2BA543"/>
              </a:solidFill>
              <a:latin typeface="Helvetic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Citar </a:t>
            </a:r>
            <a:r>
              <a:rPr lang="es-MX" sz="36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correctamente demuestra </a:t>
            </a:r>
            <a:r>
              <a:rPr lang="es-MX" sz="3600" dirty="0" smtClean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 un </a:t>
            </a:r>
            <a:r>
              <a:rPr lang="es-MX" sz="3600" dirty="0">
                <a:solidFill>
                  <a:srgbClr val="2BA543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 honesto que investiga y se fundamenta en fuentes confiables.</a:t>
            </a:r>
            <a:endParaRPr lang="es-CR" sz="3600" dirty="0">
              <a:solidFill>
                <a:srgbClr val="2BA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46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598" y="8395855"/>
            <a:ext cx="3020708" cy="1033082"/>
          </a:xfrm>
          <a:prstGeom prst="rect">
            <a:avLst/>
          </a:prstGeom>
        </p:spPr>
      </p:pic>
      <p:sp>
        <p:nvSpPr>
          <p:cNvPr id="21" name="Google Shape;125;p9"/>
          <p:cNvSpPr txBox="1"/>
          <p:nvPr/>
        </p:nvSpPr>
        <p:spPr>
          <a:xfrm>
            <a:off x="517151" y="3581418"/>
            <a:ext cx="17563031" cy="179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6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Los documentos </a:t>
            </a:r>
          </a:p>
          <a:p>
            <a:pPr lvl="0">
              <a:lnSpc>
                <a:spcPct val="80000"/>
              </a:lnSpc>
            </a:pPr>
            <a:r>
              <a:rPr lang="es-MX" sz="80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se configuran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7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7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5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1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6539" r="22342" b="6567"/>
          <a:stretch/>
        </p:blipFill>
        <p:spPr>
          <a:xfrm>
            <a:off x="7952509" y="1967346"/>
            <a:ext cx="9795164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18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222" y="8996742"/>
            <a:ext cx="3020708" cy="1033082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27" y="1620980"/>
            <a:ext cx="15778403" cy="7245928"/>
          </a:xfrm>
          <a:prstGeom prst="rect">
            <a:avLst/>
          </a:prstGeom>
        </p:spPr>
      </p:pic>
      <p:sp>
        <p:nvSpPr>
          <p:cNvPr id="20" name="Google Shape;125;p9"/>
          <p:cNvSpPr txBox="1"/>
          <p:nvPr/>
        </p:nvSpPr>
        <p:spPr>
          <a:xfrm>
            <a:off x="6809763" y="436437"/>
            <a:ext cx="1756303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36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Los documentos </a:t>
            </a:r>
          </a:p>
          <a:p>
            <a:pPr lvl="0">
              <a:lnSpc>
                <a:spcPct val="80000"/>
              </a:lnSpc>
            </a:pPr>
            <a:r>
              <a:rPr lang="es-MX" sz="44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se configuran</a:t>
            </a:r>
            <a:endParaRPr lang="es-ES" sz="44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740419" y="1761505"/>
            <a:ext cx="125842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60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La Portada Estudiantil 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808626" y="2851994"/>
            <a:ext cx="14903537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Como estudiantes de diplomado, usaremos la portada sencilla. </a:t>
            </a:r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b="1" dirty="0" smtClean="0">
                <a:solidFill>
                  <a:srgbClr val="00B0F0"/>
                </a:solidFill>
                <a:latin typeface="Inter"/>
                <a:ea typeface="Inter"/>
                <a:cs typeface="Inter"/>
                <a:sym typeface="Inter"/>
              </a:rPr>
              <a:t>Debe </a:t>
            </a:r>
            <a:r>
              <a:rPr lang="es-MX" sz="3200" b="1" dirty="0">
                <a:solidFill>
                  <a:srgbClr val="00B0F0"/>
                </a:solidFill>
                <a:latin typeface="Inter"/>
                <a:ea typeface="Inter"/>
                <a:cs typeface="Inter"/>
                <a:sym typeface="Inter"/>
              </a:rPr>
              <a:t>incluir: </a:t>
            </a:r>
            <a:endParaRPr lang="es-MX" sz="3200" b="1" dirty="0" smtClean="0">
              <a:solidFill>
                <a:srgbClr val="00B0F0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1.Título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del trabajo (en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negrita)</a:t>
            </a: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2.Tu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nombre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completo</a:t>
            </a: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3.Nombre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del programa y la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universidad</a:t>
            </a: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4.Nombre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del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curso</a:t>
            </a: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5.Nombre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del profesor </a:t>
            </a: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6.La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fecha.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Es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la "cara" de tu esfuerzo académico.</a:t>
            </a:r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629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7" y="8627460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808069" y="1615180"/>
            <a:ext cx="882902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Estructura y </a:t>
            </a:r>
            <a:r>
              <a:rPr lang="es-MX" sz="80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orden </a:t>
            </a:r>
            <a:r>
              <a:rPr lang="es-MX" sz="8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de </a:t>
            </a:r>
            <a:r>
              <a:rPr lang="es-MX" sz="80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páginas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808069" y="3224733"/>
            <a:ext cx="14099421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Un informe profesional sigue un orden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lógico.</a:t>
            </a: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1.Portada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Texto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principal y Referencias.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2.En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documentos más técnicos, podemos añadir Tablas, Figuras y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4.Apéndices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al final.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Este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orden ayuda al lector a saber exactamente dónde encontrar cada dato.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651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70930" y="1869322"/>
            <a:ext cx="16136416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8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Los </a:t>
            </a:r>
            <a:r>
              <a:rPr lang="es-MX" sz="88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niveles </a:t>
            </a:r>
            <a:r>
              <a:rPr lang="es-MX" sz="88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de t</a:t>
            </a:r>
            <a:r>
              <a:rPr lang="es-MX" sz="88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ítulos</a:t>
            </a:r>
            <a:endParaRPr lang="es-ES" sz="88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70930" y="2952696"/>
            <a:ext cx="1611996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Los títulos organizan la jerarquía de la información. El Nivel 1 es el más importante (centrado y en negrita). </a:t>
            </a:r>
            <a:endParaRPr lang="es-MX" sz="3200" dirty="0" smtClean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El </a:t>
            </a:r>
            <a:r>
              <a:rPr lang="es-MX" sz="3200" dirty="0">
                <a:solidFill>
                  <a:srgbClr val="00ADEF"/>
                </a:solidFill>
                <a:latin typeface="Inter"/>
                <a:ea typeface="Inter"/>
                <a:cs typeface="Inter"/>
                <a:sym typeface="Inter"/>
              </a:rPr>
              <a:t>Nivel 2 es para subtítulos (alineado a la izquierda y en negrita). Usar bien los niveles permite que el lector "escanee" el documento y entienda la estructura de inmediato.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5310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625" y="8996742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704421" y="2289565"/>
            <a:ext cx="1801471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MX" sz="8000" b="1" dirty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Citas </a:t>
            </a:r>
            <a:r>
              <a:rPr lang="es-MX" sz="8000" b="1" dirty="0" smtClean="0">
                <a:solidFill>
                  <a:srgbClr val="00ADEF"/>
                </a:solidFill>
                <a:latin typeface="Helvetica" pitchFamily="2" charset="0"/>
                <a:ea typeface="Inter"/>
                <a:cs typeface="Inter"/>
                <a:sym typeface="Inter"/>
              </a:rPr>
              <a:t>textuales cortas </a:t>
            </a:r>
            <a:endParaRPr lang="es-ES" sz="8000" b="1" dirty="0">
              <a:solidFill>
                <a:srgbClr val="00ADE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704421" y="3435388"/>
            <a:ext cx="15782487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Cuando la frase de un autor es perfecta y tiene menos de 40 palabras, la usamos "tal cual" entre comillas. </a:t>
            </a:r>
            <a:endParaRPr lang="es-MX" sz="3200" dirty="0" smtClean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chemeClr val="bg1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rgbClr val="2BA543"/>
                </a:solidFill>
                <a:latin typeface="Inter"/>
                <a:ea typeface="Inter"/>
                <a:cs typeface="Inter"/>
                <a:sym typeface="Inter"/>
              </a:rPr>
              <a:t>Por ejemplo: </a:t>
            </a:r>
            <a:r>
              <a:rPr lang="es-MX" sz="3200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Según </a:t>
            </a:r>
            <a:r>
              <a:rPr lang="es-MX" sz="3200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el manual de ventas, "el cierre de trato debe confirmarse por escrito en menos de 24 horas" (Gómez, 2023, p. 15). Siempre incluimos autor, año y número de página.</a:t>
            </a:r>
            <a:endParaRPr lang="es-MX" sz="3200" dirty="0">
              <a:solidFill>
                <a:srgbClr val="00ADE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346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 Minimal Project Success Stor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741</Words>
  <Application>Microsoft Office PowerPoint</Application>
  <PresentationFormat>Personalizado</PresentationFormat>
  <Paragraphs>74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Inter</vt:lpstr>
      <vt:lpstr>Helvetica</vt:lpstr>
      <vt:lpstr>Calibri</vt:lpstr>
      <vt:lpstr>Professional Minimal Project Success Story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Departamento de Comunicaciones - Alcadía</dc:creator>
  <cp:lastModifiedBy>Departamento de Comunicaciones - Alcadía</cp:lastModifiedBy>
  <cp:revision>33</cp:revision>
  <dcterms:modified xsi:type="dcterms:W3CDTF">2026-03-04T05:51:46Z</dcterms:modified>
</cp:coreProperties>
</file>