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6"/>
  </p:notesMasterIdLst>
  <p:sldIdLst>
    <p:sldId id="256" r:id="rId2"/>
    <p:sldId id="259" r:id="rId3"/>
    <p:sldId id="276" r:id="rId4"/>
    <p:sldId id="260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91" r:id="rId14"/>
    <p:sldId id="300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nter" panose="020B0604020202020204" charset="0"/>
      <p:regular r:id="rId21"/>
      <p:bold r:id="rId22"/>
      <p:italic r:id="rId23"/>
      <p:boldItalic r:id="rId24"/>
    </p:embeddedFont>
    <p:embeddedFont>
      <p:font typeface="Helvetica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2BA543"/>
    <a:srgbClr val="304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97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401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139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19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89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46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84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334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78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977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09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e" type="title">
  <p:cSld name="TITLE">
    <p:bg>
      <p:bgPr>
        <a:solidFill>
          <a:srgbClr val="1F1F1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-30475" y="338"/>
            <a:ext cx="68178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" name="Google Shape;17;p3"/>
          <p:cNvGrpSpPr/>
          <p:nvPr/>
        </p:nvGrpSpPr>
        <p:grpSpPr>
          <a:xfrm rot="-5400000">
            <a:off x="9694665" y="2559138"/>
            <a:ext cx="281432" cy="529084"/>
            <a:chOff x="0" y="0"/>
            <a:chExt cx="148247" cy="2787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19" name="Google Shape;19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-5400000">
            <a:off x="9165742" y="2559138"/>
            <a:ext cx="281432" cy="529084"/>
            <a:chOff x="0" y="0"/>
            <a:chExt cx="148247" cy="27870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22" name="Google Shape;22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 rot="-5400000">
            <a:off x="8636818" y="2559138"/>
            <a:ext cx="281432" cy="529084"/>
            <a:chOff x="0" y="0"/>
            <a:chExt cx="148247" cy="278700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25" name="Google Shape;25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 rot="-5400000">
            <a:off x="8107895" y="2559138"/>
            <a:ext cx="281432" cy="529084"/>
            <a:chOff x="0" y="0"/>
            <a:chExt cx="148247" cy="278700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28" name="Google Shape;28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11500725" y="338"/>
            <a:ext cx="68178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1" name="Google Shape;31;p4"/>
          <p:cNvGrpSpPr/>
          <p:nvPr/>
        </p:nvGrpSpPr>
        <p:grpSpPr>
          <a:xfrm rot="-5400000">
            <a:off x="2739296" y="2895652"/>
            <a:ext cx="281432" cy="529084"/>
            <a:chOff x="0" y="0"/>
            <a:chExt cx="148247" cy="278700"/>
          </a:xfrm>
        </p:grpSpPr>
        <p:sp>
          <p:nvSpPr>
            <p:cNvPr id="32" name="Google Shape;32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33" name="Google Shape;33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4"/>
          <p:cNvGrpSpPr/>
          <p:nvPr/>
        </p:nvGrpSpPr>
        <p:grpSpPr>
          <a:xfrm rot="-5400000">
            <a:off x="2210373" y="2895652"/>
            <a:ext cx="281432" cy="529084"/>
            <a:chOff x="0" y="0"/>
            <a:chExt cx="148247" cy="278700"/>
          </a:xfrm>
        </p:grpSpPr>
        <p:sp>
          <p:nvSpPr>
            <p:cNvPr id="35" name="Google Shape;35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36" name="Google Shape;36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4"/>
          <p:cNvGrpSpPr/>
          <p:nvPr/>
        </p:nvGrpSpPr>
        <p:grpSpPr>
          <a:xfrm rot="-5400000">
            <a:off x="1681450" y="2895652"/>
            <a:ext cx="281432" cy="529084"/>
            <a:chOff x="0" y="0"/>
            <a:chExt cx="148247" cy="278700"/>
          </a:xfrm>
        </p:grpSpPr>
        <p:sp>
          <p:nvSpPr>
            <p:cNvPr id="38" name="Google Shape;38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39" name="Google Shape;39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4"/>
          <p:cNvGrpSpPr/>
          <p:nvPr/>
        </p:nvGrpSpPr>
        <p:grpSpPr>
          <a:xfrm rot="-5400000">
            <a:off x="1152526" y="2895652"/>
            <a:ext cx="281432" cy="529084"/>
            <a:chOff x="0" y="0"/>
            <a:chExt cx="148247" cy="278700"/>
          </a:xfrm>
        </p:grpSpPr>
        <p:sp>
          <p:nvSpPr>
            <p:cNvPr id="41" name="Google Shape;41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42" name="Google Shape;42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>
            <a:spLocks noGrp="1"/>
          </p:cNvSpPr>
          <p:nvPr>
            <p:ph type="pic" idx="2"/>
          </p:nvPr>
        </p:nvSpPr>
        <p:spPr>
          <a:xfrm>
            <a:off x="-552475" y="1016000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5"/>
          <p:cNvSpPr>
            <a:spLocks noGrp="1"/>
          </p:cNvSpPr>
          <p:nvPr>
            <p:ph type="pic" idx="3"/>
          </p:nvPr>
        </p:nvSpPr>
        <p:spPr>
          <a:xfrm>
            <a:off x="5908463" y="1022388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5"/>
          <p:cNvSpPr>
            <a:spLocks noGrp="1"/>
          </p:cNvSpPr>
          <p:nvPr>
            <p:ph type="pic" idx="4"/>
          </p:nvPr>
        </p:nvSpPr>
        <p:spPr>
          <a:xfrm>
            <a:off x="12369338" y="1015988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>
            <a:spLocks noGrp="1"/>
          </p:cNvSpPr>
          <p:nvPr>
            <p:ph type="pic" idx="5"/>
          </p:nvPr>
        </p:nvSpPr>
        <p:spPr>
          <a:xfrm>
            <a:off x="-2954900" y="4551275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5"/>
          <p:cNvSpPr>
            <a:spLocks noGrp="1"/>
          </p:cNvSpPr>
          <p:nvPr>
            <p:ph type="pic" idx="6"/>
          </p:nvPr>
        </p:nvSpPr>
        <p:spPr>
          <a:xfrm>
            <a:off x="3506038" y="4557663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5"/>
          <p:cNvSpPr>
            <a:spLocks noGrp="1"/>
          </p:cNvSpPr>
          <p:nvPr>
            <p:ph type="pic" idx="7"/>
          </p:nvPr>
        </p:nvSpPr>
        <p:spPr>
          <a:xfrm>
            <a:off x="9966913" y="4551263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"/>
          <p:cNvSpPr>
            <a:spLocks noGrp="1"/>
          </p:cNvSpPr>
          <p:nvPr>
            <p:ph type="pic" idx="8"/>
          </p:nvPr>
        </p:nvSpPr>
        <p:spPr>
          <a:xfrm>
            <a:off x="16431313" y="4561503"/>
            <a:ext cx="5624400" cy="3174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1" name="Google Shape;51;p5"/>
          <p:cNvGrpSpPr/>
          <p:nvPr/>
        </p:nvGrpSpPr>
        <p:grpSpPr>
          <a:xfrm>
            <a:off x="17773650" y="9772650"/>
            <a:ext cx="514339" cy="514339"/>
            <a:chOff x="0" y="0"/>
            <a:chExt cx="270933" cy="270933"/>
          </a:xfrm>
        </p:grpSpPr>
        <p:sp>
          <p:nvSpPr>
            <p:cNvPr id="52" name="Google Shape;52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53" name="Google Shape;53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5"/>
          <p:cNvGrpSpPr/>
          <p:nvPr/>
        </p:nvGrpSpPr>
        <p:grpSpPr>
          <a:xfrm>
            <a:off x="17773650" y="9258300"/>
            <a:ext cx="514339" cy="514339"/>
            <a:chOff x="0" y="0"/>
            <a:chExt cx="270933" cy="270933"/>
          </a:xfrm>
        </p:grpSpPr>
        <p:sp>
          <p:nvSpPr>
            <p:cNvPr id="55" name="Google Shape;55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56" name="Google Shape;56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17773650" y="8743950"/>
            <a:ext cx="514339" cy="514339"/>
            <a:chOff x="0" y="0"/>
            <a:chExt cx="270933" cy="270933"/>
          </a:xfrm>
        </p:grpSpPr>
        <p:sp>
          <p:nvSpPr>
            <p:cNvPr id="58" name="Google Shape;58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59" name="Google Shape;59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5"/>
          <p:cNvGrpSpPr/>
          <p:nvPr/>
        </p:nvGrpSpPr>
        <p:grpSpPr>
          <a:xfrm>
            <a:off x="17773650" y="8229600"/>
            <a:ext cx="514339" cy="514339"/>
            <a:chOff x="0" y="0"/>
            <a:chExt cx="270933" cy="270933"/>
          </a:xfrm>
        </p:grpSpPr>
        <p:sp>
          <p:nvSpPr>
            <p:cNvPr id="61" name="Google Shape;61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62" name="Google Shape;62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nter"/>
              <a:buNone/>
              <a:defRPr sz="44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nter"/>
              <a:buChar char="•"/>
              <a:defRPr sz="32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nter"/>
              <a:buChar char="–"/>
              <a:defRPr sz="28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nter"/>
              <a:buChar char="•"/>
              <a:defRPr sz="24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–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»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6"/>
          <p:cNvGrpSpPr/>
          <p:nvPr/>
        </p:nvGrpSpPr>
        <p:grpSpPr>
          <a:xfrm>
            <a:off x="17773650" y="9258300"/>
            <a:ext cx="1028700" cy="1028700"/>
            <a:chOff x="0" y="0"/>
            <a:chExt cx="270933" cy="270933"/>
          </a:xfrm>
          <a:solidFill>
            <a:schemeClr val="bg1">
              <a:lumMod val="65000"/>
            </a:schemeClr>
          </a:solidFill>
        </p:grpSpPr>
        <p:sp>
          <p:nvSpPr>
            <p:cNvPr id="68" name="Google Shape;68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Google Shape;69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6"/>
          <p:cNvSpPr txBox="1"/>
          <p:nvPr/>
        </p:nvSpPr>
        <p:spPr>
          <a:xfrm>
            <a:off x="1014845" y="4470559"/>
            <a:ext cx="163260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 b="1" i="0" u="none" strike="noStrike" cap="none" dirty="0" err="1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Comunicación</a:t>
            </a:r>
            <a:endParaRPr b="1" dirty="0">
              <a:latin typeface="Helvetica" pitchFamily="2" charset="0"/>
            </a:endParaRPr>
          </a:p>
        </p:txBody>
      </p:sp>
      <p:sp>
        <p:nvSpPr>
          <p:cNvPr id="71" name="Google Shape;71;p6"/>
          <p:cNvSpPr txBox="1"/>
          <p:nvPr/>
        </p:nvSpPr>
        <p:spPr>
          <a:xfrm>
            <a:off x="2807417" y="3829845"/>
            <a:ext cx="9031015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err="1" smtClean="0">
                <a:solidFill>
                  <a:srgbClr val="FFFFFF"/>
                </a:solidFill>
                <a:latin typeface="Helvetica" pitchFamily="2" charset="0"/>
                <a:ea typeface="Inter"/>
                <a:sym typeface="Inter"/>
              </a:rPr>
              <a:t>Instrumentos</a:t>
            </a:r>
            <a:r>
              <a:rPr lang="en-US" sz="6600" b="1" dirty="0" smtClean="0">
                <a:solidFill>
                  <a:srgbClr val="FFFFFF"/>
                </a:solidFill>
                <a:latin typeface="Helvetica" pitchFamily="2" charset="0"/>
                <a:ea typeface="Inter"/>
                <a:sym typeface="Inter"/>
              </a:rPr>
              <a:t> de la </a:t>
            </a:r>
            <a:endParaRPr sz="4400" b="1" dirty="0">
              <a:latin typeface="Helvetica" pitchFamily="2" charset="0"/>
            </a:endParaRPr>
          </a:p>
        </p:txBody>
      </p:sp>
      <p:sp>
        <p:nvSpPr>
          <p:cNvPr id="73" name="Google Shape;73;p6"/>
          <p:cNvSpPr txBox="1"/>
          <p:nvPr/>
        </p:nvSpPr>
        <p:spPr>
          <a:xfrm>
            <a:off x="7457070" y="9147500"/>
            <a:ext cx="1243445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endParaRPr dirty="0"/>
          </a:p>
        </p:txBody>
      </p:sp>
      <p:grpSp>
        <p:nvGrpSpPr>
          <p:cNvPr id="74" name="Google Shape;74;p6"/>
          <p:cNvGrpSpPr/>
          <p:nvPr/>
        </p:nvGrpSpPr>
        <p:grpSpPr>
          <a:xfrm>
            <a:off x="17773650" y="8229600"/>
            <a:ext cx="1028700" cy="1028700"/>
            <a:chOff x="0" y="0"/>
            <a:chExt cx="270933" cy="270933"/>
          </a:xfrm>
          <a:solidFill>
            <a:schemeClr val="bg1"/>
          </a:solidFill>
        </p:grpSpPr>
        <p:sp>
          <p:nvSpPr>
            <p:cNvPr id="75" name="Google Shape;75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Google Shape;76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6"/>
          <p:cNvGrpSpPr/>
          <p:nvPr/>
        </p:nvGrpSpPr>
        <p:grpSpPr>
          <a:xfrm>
            <a:off x="17773650" y="7200900"/>
            <a:ext cx="1028700" cy="1028700"/>
            <a:chOff x="0" y="0"/>
            <a:chExt cx="270933" cy="270933"/>
          </a:xfrm>
          <a:solidFill>
            <a:srgbClr val="2BA543"/>
          </a:solidFill>
        </p:grpSpPr>
        <p:sp>
          <p:nvSpPr>
            <p:cNvPr id="78" name="Google Shape;78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Google Shape;79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2BA5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6"/>
          <p:cNvGrpSpPr/>
          <p:nvPr/>
        </p:nvGrpSpPr>
        <p:grpSpPr>
          <a:xfrm>
            <a:off x="17773650" y="6172200"/>
            <a:ext cx="1028700" cy="1028700"/>
            <a:chOff x="0" y="0"/>
            <a:chExt cx="270933" cy="270933"/>
          </a:xfrm>
          <a:solidFill>
            <a:srgbClr val="00ADEF"/>
          </a:solidFill>
        </p:grpSpPr>
        <p:sp>
          <p:nvSpPr>
            <p:cNvPr id="81" name="Google Shape;81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Google Shape;82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812652"/>
            <a:ext cx="4762500" cy="1628775"/>
          </a:xfrm>
          <a:prstGeom prst="rect">
            <a:avLst/>
          </a:prstGeom>
        </p:spPr>
      </p:pic>
      <p:sp>
        <p:nvSpPr>
          <p:cNvPr id="18" name="Google Shape;71;p6"/>
          <p:cNvSpPr txBox="1"/>
          <p:nvPr/>
        </p:nvSpPr>
        <p:spPr>
          <a:xfrm>
            <a:off x="7863841" y="6388370"/>
            <a:ext cx="11942064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err="1" smtClean="0">
                <a:solidFill>
                  <a:srgbClr val="FFFFFF"/>
                </a:solidFill>
                <a:latin typeface="Helvetica" pitchFamily="2" charset="0"/>
                <a:ea typeface="Inter"/>
                <a:sym typeface="Inter"/>
              </a:rPr>
              <a:t>escrita</a:t>
            </a:r>
            <a:r>
              <a:rPr lang="en-US" sz="6600" b="1" dirty="0" smtClean="0">
                <a:solidFill>
                  <a:srgbClr val="FFFFFF"/>
                </a:solidFill>
                <a:latin typeface="Helvetica" pitchFamily="2" charset="0"/>
                <a:ea typeface="Inter"/>
                <a:sym typeface="Inter"/>
              </a:rPr>
              <a:t> </a:t>
            </a:r>
            <a:r>
              <a:rPr lang="en-US" sz="6600" b="1" dirty="0" err="1" smtClean="0">
                <a:solidFill>
                  <a:srgbClr val="FFFFFF"/>
                </a:solidFill>
                <a:latin typeface="Helvetica" pitchFamily="2" charset="0"/>
                <a:ea typeface="Inter"/>
                <a:sym typeface="Inter"/>
              </a:rPr>
              <a:t>organizacional</a:t>
            </a:r>
            <a:endParaRPr sz="4400" b="1" dirty="0">
              <a:latin typeface="Helvetica" pitchFamily="2" charset="0"/>
            </a:endParaRPr>
          </a:p>
        </p:txBody>
      </p:sp>
      <p:sp>
        <p:nvSpPr>
          <p:cNvPr id="20" name="Google Shape;71;p6"/>
          <p:cNvSpPr txBox="1"/>
          <p:nvPr/>
        </p:nvSpPr>
        <p:spPr>
          <a:xfrm>
            <a:off x="4531636" y="7980307"/>
            <a:ext cx="11942064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79992"/>
              </a:lnSpc>
            </a:pPr>
            <a:r>
              <a:rPr lang="es-CR" sz="3200" dirty="0">
                <a:solidFill>
                  <a:srgbClr val="00ADEF"/>
                </a:solidFill>
              </a:rPr>
              <a:t>Carta – Memorándum – Correo Electrónico</a:t>
            </a:r>
            <a:endParaRPr sz="8000" b="1" dirty="0">
              <a:solidFill>
                <a:srgbClr val="00ADEF"/>
              </a:solidFill>
              <a:latin typeface="Helvet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1230160"/>
            <a:ext cx="8510940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El Correo Electrónico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593884"/>
            <a:ext cx="9926430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Herramienta digital de comunicación ágil y masiva.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Ventajas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Inmediatez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Adjuntos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Seguimiento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Registro automático</a:t>
            </a: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074" name="Picture 2" descr="Cómo redactar un correo de seguimiento eficaz (con ejemplo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421" y="1590484"/>
            <a:ext cx="6413388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65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1672099"/>
            <a:ext cx="17168478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Límites del Correo Electrónico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996220"/>
            <a:ext cx="16119966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No sustituye: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Actos protocolarios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Procesos disciplinarios formales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Comunicaciones que requieren firma </a:t>
            </a:r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oficial</a:t>
            </a:r>
          </a:p>
          <a:p>
            <a:pPr lvl="0"/>
            <a:endParaRPr lang="es-CR" sz="2400" dirty="0" smtClean="0">
              <a:solidFill>
                <a:schemeClr val="bg1"/>
              </a:solidFill>
            </a:endParaRPr>
          </a:p>
          <a:p>
            <a:pPr lvl="0"/>
            <a:endParaRPr lang="es-CR" sz="2400" dirty="0">
              <a:solidFill>
                <a:schemeClr val="bg1"/>
              </a:solidFill>
            </a:endParaRPr>
          </a:p>
          <a:p>
            <a:pPr lvl="0" algn="ctr"/>
            <a:r>
              <a:rPr lang="es-CR" sz="2400" dirty="0" smtClean="0">
                <a:solidFill>
                  <a:schemeClr val="bg1"/>
                </a:solidFill>
              </a:rPr>
              <a:t>El </a:t>
            </a:r>
            <a:r>
              <a:rPr lang="es-CR" sz="2400" dirty="0">
                <a:solidFill>
                  <a:schemeClr val="bg1"/>
                </a:solidFill>
              </a:rPr>
              <a:t>correo deja huella, pero no siempre tiene el peso institucional requerido.</a:t>
            </a:r>
            <a:endParaRPr lang="es-MX" sz="48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7176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1672099"/>
            <a:ext cx="17168478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Criterios para elegir el instrumento adecuado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996220"/>
            <a:ext cx="16119966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Preguntas clave: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¿Quién es el destinatario?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¿Qué nivel jerárquico interviene?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¿Se necesita respaldo legal?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•	¿Qué efecto busco lograr?</a:t>
            </a:r>
          </a:p>
          <a:p>
            <a:pPr lvl="0"/>
            <a:endParaRPr lang="es-CR" sz="2400" dirty="0" smtClean="0">
              <a:solidFill>
                <a:schemeClr val="bg1"/>
              </a:solidFill>
            </a:endParaRPr>
          </a:p>
          <a:p>
            <a:pPr lvl="0"/>
            <a:endParaRPr lang="es-CR" sz="2400" dirty="0">
              <a:solidFill>
                <a:schemeClr val="bg1"/>
              </a:solidFill>
            </a:endParaRPr>
          </a:p>
          <a:p>
            <a:pPr lvl="0" algn="ctr"/>
            <a:r>
              <a:rPr lang="es-CR" sz="2400" dirty="0" smtClean="0">
                <a:solidFill>
                  <a:schemeClr val="bg1"/>
                </a:solidFill>
              </a:rPr>
              <a:t>El </a:t>
            </a:r>
            <a:r>
              <a:rPr lang="es-CR" sz="2400" dirty="0">
                <a:solidFill>
                  <a:schemeClr val="bg1"/>
                </a:solidFill>
              </a:rPr>
              <a:t>correo deja huella, pero no siempre tiene el peso institucional requerido.</a:t>
            </a:r>
            <a:endParaRPr lang="es-MX" sz="48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90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" name="Google Shape;125;p9"/>
          <p:cNvSpPr txBox="1"/>
          <p:nvPr/>
        </p:nvSpPr>
        <p:spPr>
          <a:xfrm>
            <a:off x="1752185" y="2396145"/>
            <a:ext cx="16227551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60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No se trata solo de escribir correctamente.</a:t>
            </a:r>
          </a:p>
          <a:p>
            <a:pPr lvl="0">
              <a:lnSpc>
                <a:spcPct val="80000"/>
              </a:lnSpc>
            </a:pPr>
            <a:r>
              <a:rPr lang="es-MX" sz="60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Se trata de elegir el instrumento que:</a:t>
            </a:r>
          </a:p>
          <a:p>
            <a:pPr lvl="0">
              <a:lnSpc>
                <a:spcPct val="80000"/>
              </a:lnSpc>
            </a:pPr>
            <a:endParaRPr lang="es-MX" sz="6000" b="1" dirty="0" smtClean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  <a:p>
            <a:pPr lvl="0">
              <a:lnSpc>
                <a:spcPct val="80000"/>
              </a:lnSpc>
            </a:pPr>
            <a:r>
              <a:rPr lang="es-MX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✔ </a:t>
            </a: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G</a:t>
            </a:r>
            <a:r>
              <a:rPr lang="es-MX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arantice </a:t>
            </a: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respaldo</a:t>
            </a:r>
          </a:p>
          <a:p>
            <a:pPr lvl="0">
              <a:lnSpc>
                <a:spcPct val="80000"/>
              </a:lnSpc>
            </a:pP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✔ </a:t>
            </a:r>
            <a:r>
              <a:rPr lang="es-MX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Proteja </a:t>
            </a: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al profesional</a:t>
            </a:r>
          </a:p>
          <a:p>
            <a:pPr lvl="0">
              <a:lnSpc>
                <a:spcPct val="80000"/>
              </a:lnSpc>
            </a:pP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✔ </a:t>
            </a:r>
            <a:r>
              <a:rPr lang="es-MX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Fortalezca </a:t>
            </a: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la institucionalidad</a:t>
            </a:r>
          </a:p>
        </p:txBody>
      </p:sp>
    </p:spTree>
    <p:extLst>
      <p:ext uri="{BB962C8B-B14F-4D97-AF65-F5344CB8AC3E}">
        <p14:creationId xmlns:p14="http://schemas.microsoft.com/office/powerpoint/2010/main" val="1591690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83" y="3023616"/>
            <a:ext cx="8662989" cy="296274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2551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/>
          <p:nvPr/>
        </p:nvSpPr>
        <p:spPr>
          <a:xfrm>
            <a:off x="815220" y="4279617"/>
            <a:ext cx="982714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La importancia del formato </a:t>
            </a:r>
            <a:endParaRPr lang="es-MX" sz="6000" b="1" dirty="0" smtClean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  <a:p>
            <a:pPr lvl="0" algn="ctr"/>
            <a:r>
              <a:rPr lang="es-MX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en la vida organizacional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9893964"/>
            <a:ext cx="5251255" cy="514350"/>
            <a:chOff x="3892745" y="3534728"/>
            <a:chExt cx="5251255" cy="514350"/>
          </a:xfrm>
        </p:grpSpPr>
        <p:grpSp>
          <p:nvGrpSpPr>
            <p:cNvPr id="12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29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32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3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35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6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38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9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57" y="1023626"/>
            <a:ext cx="4762500" cy="16287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105694" y="4189289"/>
            <a:ext cx="6231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entorno institucional, comunicar no consiste únicamente en transmitir información; implica </a:t>
            </a:r>
            <a:r>
              <a:rPr lang="es-CR" sz="2800" b="1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producir efectos administrativos, jurídicos y simbólicos</a:t>
            </a:r>
            <a:r>
              <a:rPr lang="es-CR" sz="2800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R" sz="2800" dirty="0">
              <a:solidFill>
                <a:srgbClr val="2BA543"/>
              </a:solidFill>
            </a:endParaRPr>
          </a:p>
        </p:txBody>
      </p:sp>
      <p:sp>
        <p:nvSpPr>
          <p:cNvPr id="20" name="Google Shape;71;p6"/>
          <p:cNvSpPr txBox="1"/>
          <p:nvPr/>
        </p:nvSpPr>
        <p:spPr>
          <a:xfrm>
            <a:off x="4251220" y="7925948"/>
            <a:ext cx="11942064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79992"/>
              </a:lnSpc>
            </a:pPr>
            <a:r>
              <a:rPr lang="es-CR" sz="3200" dirty="0">
                <a:solidFill>
                  <a:srgbClr val="00ADEF"/>
                </a:solidFill>
              </a:rPr>
              <a:t>Carta – Memorándum – Correo Electrónico</a:t>
            </a:r>
            <a:endParaRPr sz="8000" b="1" dirty="0">
              <a:solidFill>
                <a:srgbClr val="00ADEF"/>
              </a:solidFill>
              <a:latin typeface="Helvetica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21" name="Google Shape;125;p9"/>
          <p:cNvSpPr txBox="1"/>
          <p:nvPr/>
        </p:nvSpPr>
        <p:spPr>
          <a:xfrm>
            <a:off x="728738" y="2387155"/>
            <a:ext cx="16583890" cy="216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s-MX" sz="88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¿</a:t>
            </a:r>
            <a:r>
              <a:rPr lang="es-MX" sz="88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Por qué el instrumento importa?</a:t>
            </a:r>
            <a:endParaRPr lang="es-ES" sz="88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7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7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5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3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1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" name="Google Shape;125;p9"/>
          <p:cNvSpPr txBox="1"/>
          <p:nvPr/>
        </p:nvSpPr>
        <p:spPr>
          <a:xfrm>
            <a:off x="2041552" y="5193506"/>
            <a:ext cx="1658389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CR" sz="3200" dirty="0">
                <a:solidFill>
                  <a:schemeClr val="bg1"/>
                </a:solidFill>
              </a:rPr>
              <a:t>El formato influye en la interpretación.</a:t>
            </a:r>
          </a:p>
          <a:p>
            <a:pPr lvl="0"/>
            <a:r>
              <a:rPr lang="es-CR" sz="3200" dirty="0">
                <a:solidFill>
                  <a:schemeClr val="bg1"/>
                </a:solidFill>
              </a:rPr>
              <a:t>Define nivel de formalidad.</a:t>
            </a:r>
          </a:p>
          <a:p>
            <a:pPr lvl="0"/>
            <a:r>
              <a:rPr lang="es-CR" sz="3200" dirty="0">
                <a:solidFill>
                  <a:schemeClr val="bg1"/>
                </a:solidFill>
              </a:rPr>
              <a:t>Genera o no respaldo institucional.</a:t>
            </a:r>
          </a:p>
          <a:p>
            <a:pPr lvl="0"/>
            <a:r>
              <a:rPr lang="es-CR" sz="3200" dirty="0">
                <a:solidFill>
                  <a:schemeClr val="bg1"/>
                </a:solidFill>
              </a:rPr>
              <a:t>Puede tener implicaciones legales.</a:t>
            </a:r>
          </a:p>
        </p:txBody>
      </p:sp>
      <p:sp>
        <p:nvSpPr>
          <p:cNvPr id="22" name="Google Shape;71;p6"/>
          <p:cNvSpPr txBox="1"/>
          <p:nvPr/>
        </p:nvSpPr>
        <p:spPr>
          <a:xfrm>
            <a:off x="5129044" y="8270986"/>
            <a:ext cx="11942064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79992"/>
              </a:lnSpc>
            </a:pPr>
            <a:r>
              <a:rPr lang="es-CR" sz="3200" dirty="0">
                <a:solidFill>
                  <a:srgbClr val="00ADEF"/>
                </a:solidFill>
              </a:rPr>
              <a:t>Carta – Memorándum – Correo Electrónico</a:t>
            </a:r>
            <a:endParaRPr sz="8000" b="1" dirty="0">
              <a:solidFill>
                <a:srgbClr val="00ADE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18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61026" y="2669194"/>
            <a:ext cx="1258428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Comunicación escrita como sistema formal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61026" y="4460895"/>
            <a:ext cx="16119966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	Permanencia</a:t>
            </a: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	Trazabilidad</a:t>
            </a: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	Evidencia</a:t>
            </a: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	Responsabilidad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61026" y="2669194"/>
            <a:ext cx="1258428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Niveles de formalidad en la comunicación organizacional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70754" y="4534047"/>
            <a:ext cx="1611996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Alta formalidad → Carta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Formalidad operativa → Memorándum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Formalidad flexible → Correo electrónico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5629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7" y="8627460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473090" y="2010091"/>
            <a:ext cx="5500734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La Carta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570626" y="3327039"/>
            <a:ext cx="6207870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Documento formal que representa oficialmente a la </a:t>
            </a:r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institución</a:t>
            </a:r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o empresa.</a:t>
            </a:r>
          </a:p>
          <a:p>
            <a:pPr lvl="0"/>
            <a:endParaRPr lang="es-MX" sz="3200" dirty="0" smtClean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Ejemplo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Invitación a una autoridad.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Respuesta formal a una queja ciudadana.</a:t>
            </a: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050" name="Picture 2" descr="https://imgv2-2-f.scribdassets.com/img/document/702835073/original/26db0b289b/1?v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929" y="151405"/>
            <a:ext cx="7408814" cy="987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51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2645048"/>
            <a:ext cx="12584286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Alcances de la </a:t>
            </a: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Carta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825532"/>
            <a:ext cx="16119966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	Representación institucional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Registro en expediente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Posible valor legal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Proyección de imagen</a:t>
            </a: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5310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15" y="8996742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619650" y="1929347"/>
            <a:ext cx="12584286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El Memorándum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704422" y="3435388"/>
            <a:ext cx="9585054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Instrumento de comunicación interna orientado a la acción.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Características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Breve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Directo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Define responsables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</a:t>
            </a:r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Establece indicaciones o plazos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   Puede comunicar o instruir cambios para acatar.</a:t>
            </a:r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26" name="Picture 2" descr="https://marketplace.canva.com/EAD78AD-JS8/1/0/1131w/canva-amarillo-blanco-icono-mundo-sencillo-comunicado-memor%C3%A1ndum-al9InLIyv_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51" y="143486"/>
            <a:ext cx="6860103" cy="97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46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2231254"/>
            <a:ext cx="1716847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Alcances del Memorándum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593884"/>
            <a:ext cx="16119966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Instrumento de comunicación interna orientado a la acción.</a:t>
            </a: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Características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Asignar tareas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Establecer lineamientos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Advertir incumplimientos</a:t>
            </a:r>
          </a:p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•	Dejar constancia administrativa</a:t>
            </a: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361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 Minimal Project Success Stor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227</Words>
  <Application>Microsoft Office PowerPoint</Application>
  <PresentationFormat>Personalizado</PresentationFormat>
  <Paragraphs>80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Calibri</vt:lpstr>
      <vt:lpstr>Arial</vt:lpstr>
      <vt:lpstr>Times New Roman</vt:lpstr>
      <vt:lpstr>Inter</vt:lpstr>
      <vt:lpstr>Helvetica</vt:lpstr>
      <vt:lpstr>Professional Minimal Project Success Story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Departamento de Comunicaciones - Alcadía</dc:creator>
  <cp:lastModifiedBy>Departamento de Comunicaciones - Alcadía</cp:lastModifiedBy>
  <cp:revision>26</cp:revision>
  <dcterms:modified xsi:type="dcterms:W3CDTF">2026-02-24T05:31:55Z</dcterms:modified>
</cp:coreProperties>
</file>