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8"/>
  </p:notesMasterIdLst>
  <p:sldIdLst>
    <p:sldId id="256" r:id="rId2"/>
    <p:sldId id="259" r:id="rId3"/>
    <p:sldId id="276" r:id="rId4"/>
    <p:sldId id="260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</p:sldIdLst>
  <p:sldSz cx="18288000" cy="10287000"/>
  <p:notesSz cx="6858000" cy="9144000"/>
  <p:embeddedFontLst>
    <p:embeddedFont>
      <p:font typeface="Inter" panose="020B0604020202020204" charset="0"/>
      <p:regular r:id="rId19"/>
      <p:bold r:id="rId20"/>
      <p:italic r:id="rId21"/>
      <p:boldItalic r:id="rId22"/>
    </p:embeddedFont>
    <p:embeddedFont>
      <p:font typeface="Helvetica" pitchFamily="2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543"/>
    <a:srgbClr val="304CA4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3147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552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0047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394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7097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088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1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7463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1425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755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87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8942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68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e" type="title">
  <p:cSld name="TITLE">
    <p:bg>
      <p:bgPr>
        <a:solidFill>
          <a:srgbClr val="1F1F1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>
            <a:spLocks noGrp="1"/>
          </p:cNvSpPr>
          <p:nvPr>
            <p:ph type="pic" idx="2"/>
          </p:nvPr>
        </p:nvSpPr>
        <p:spPr>
          <a:xfrm>
            <a:off x="-30475" y="338"/>
            <a:ext cx="68178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" name="Google Shape;17;p3"/>
          <p:cNvGrpSpPr/>
          <p:nvPr/>
        </p:nvGrpSpPr>
        <p:grpSpPr>
          <a:xfrm rot="-5400000">
            <a:off x="9694665" y="2559138"/>
            <a:ext cx="281432" cy="529084"/>
            <a:chOff x="0" y="0"/>
            <a:chExt cx="148247" cy="278700"/>
          </a:xfrm>
        </p:grpSpPr>
        <p:sp>
          <p:nvSpPr>
            <p:cNvPr id="18" name="Google Shape;18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19" name="Google Shape;19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oogle Shape;20;p3"/>
          <p:cNvGrpSpPr/>
          <p:nvPr/>
        </p:nvGrpSpPr>
        <p:grpSpPr>
          <a:xfrm rot="-5400000">
            <a:off x="9165742" y="2559138"/>
            <a:ext cx="281432" cy="529084"/>
            <a:chOff x="0" y="0"/>
            <a:chExt cx="148247" cy="278700"/>
          </a:xfrm>
        </p:grpSpPr>
        <p:sp>
          <p:nvSpPr>
            <p:cNvPr id="21" name="Google Shape;21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22" name="Google Shape;22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 rot="-5400000">
            <a:off x="8636818" y="2559138"/>
            <a:ext cx="281432" cy="529084"/>
            <a:chOff x="0" y="0"/>
            <a:chExt cx="148247" cy="278700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25" name="Google Shape;25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26;p3"/>
          <p:cNvGrpSpPr/>
          <p:nvPr/>
        </p:nvGrpSpPr>
        <p:grpSpPr>
          <a:xfrm rot="-5400000">
            <a:off x="8107895" y="2559138"/>
            <a:ext cx="281432" cy="529084"/>
            <a:chOff x="0" y="0"/>
            <a:chExt cx="148247" cy="278700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28" name="Google Shape;28;p3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>
            <a:spLocks noGrp="1"/>
          </p:cNvSpPr>
          <p:nvPr>
            <p:ph type="pic" idx="2"/>
          </p:nvPr>
        </p:nvSpPr>
        <p:spPr>
          <a:xfrm>
            <a:off x="11500725" y="338"/>
            <a:ext cx="6817800" cy="10287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1" name="Google Shape;31;p4"/>
          <p:cNvGrpSpPr/>
          <p:nvPr/>
        </p:nvGrpSpPr>
        <p:grpSpPr>
          <a:xfrm rot="-5400000">
            <a:off x="2739296" y="2895652"/>
            <a:ext cx="281432" cy="529084"/>
            <a:chOff x="0" y="0"/>
            <a:chExt cx="148247" cy="278700"/>
          </a:xfrm>
        </p:grpSpPr>
        <p:sp>
          <p:nvSpPr>
            <p:cNvPr id="32" name="Google Shape;32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33" name="Google Shape;33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" name="Google Shape;34;p4"/>
          <p:cNvGrpSpPr/>
          <p:nvPr/>
        </p:nvGrpSpPr>
        <p:grpSpPr>
          <a:xfrm rot="-5400000">
            <a:off x="2210373" y="2895652"/>
            <a:ext cx="281432" cy="529084"/>
            <a:chOff x="0" y="0"/>
            <a:chExt cx="148247" cy="278700"/>
          </a:xfrm>
        </p:grpSpPr>
        <p:sp>
          <p:nvSpPr>
            <p:cNvPr id="35" name="Google Shape;35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36" name="Google Shape;36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4"/>
          <p:cNvGrpSpPr/>
          <p:nvPr/>
        </p:nvGrpSpPr>
        <p:grpSpPr>
          <a:xfrm rot="-5400000">
            <a:off x="1681450" y="2895652"/>
            <a:ext cx="281432" cy="529084"/>
            <a:chOff x="0" y="0"/>
            <a:chExt cx="148247" cy="278700"/>
          </a:xfrm>
        </p:grpSpPr>
        <p:sp>
          <p:nvSpPr>
            <p:cNvPr id="38" name="Google Shape;38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39" name="Google Shape;39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40;p4"/>
          <p:cNvGrpSpPr/>
          <p:nvPr/>
        </p:nvGrpSpPr>
        <p:grpSpPr>
          <a:xfrm rot="-5400000">
            <a:off x="1152526" y="2895652"/>
            <a:ext cx="281432" cy="529084"/>
            <a:chOff x="0" y="0"/>
            <a:chExt cx="148247" cy="278700"/>
          </a:xfrm>
        </p:grpSpPr>
        <p:sp>
          <p:nvSpPr>
            <p:cNvPr id="41" name="Google Shape;41;p4"/>
            <p:cNvSpPr/>
            <p:nvPr/>
          </p:nvSpPr>
          <p:spPr>
            <a:xfrm>
              <a:off x="0" y="0"/>
              <a:ext cx="148247" cy="278610"/>
            </a:xfrm>
            <a:custGeom>
              <a:avLst/>
              <a:gdLst/>
              <a:ahLst/>
              <a:cxnLst/>
              <a:rect l="l" t="t" r="r" b="b"/>
              <a:pathLst>
                <a:path w="148247" h="278610" extrusionOk="0">
                  <a:moveTo>
                    <a:pt x="0" y="0"/>
                  </a:moveTo>
                  <a:lnTo>
                    <a:pt x="148247" y="0"/>
                  </a:lnTo>
                  <a:lnTo>
                    <a:pt x="148247" y="278610"/>
                  </a:lnTo>
                  <a:lnTo>
                    <a:pt x="0" y="278610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42" name="Google Shape;42;p4"/>
            <p:cNvSpPr txBox="1"/>
            <p:nvPr/>
          </p:nvSpPr>
          <p:spPr>
            <a:xfrm>
              <a:off x="0" y="76200"/>
              <a:ext cx="148200" cy="20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llery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>
            <a:spLocks noGrp="1"/>
          </p:cNvSpPr>
          <p:nvPr>
            <p:ph type="pic" idx="2"/>
          </p:nvPr>
        </p:nvSpPr>
        <p:spPr>
          <a:xfrm>
            <a:off x="-552475" y="1016000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5"/>
          <p:cNvSpPr>
            <a:spLocks noGrp="1"/>
          </p:cNvSpPr>
          <p:nvPr>
            <p:ph type="pic" idx="3"/>
          </p:nvPr>
        </p:nvSpPr>
        <p:spPr>
          <a:xfrm>
            <a:off x="5908463" y="1022388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"/>
          <p:cNvSpPr>
            <a:spLocks noGrp="1"/>
          </p:cNvSpPr>
          <p:nvPr>
            <p:ph type="pic" idx="4"/>
          </p:nvPr>
        </p:nvSpPr>
        <p:spPr>
          <a:xfrm>
            <a:off x="12369338" y="1015988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>
            <a:spLocks noGrp="1"/>
          </p:cNvSpPr>
          <p:nvPr>
            <p:ph type="pic" idx="5"/>
          </p:nvPr>
        </p:nvSpPr>
        <p:spPr>
          <a:xfrm>
            <a:off x="-2954900" y="4551275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5"/>
          <p:cNvSpPr>
            <a:spLocks noGrp="1"/>
          </p:cNvSpPr>
          <p:nvPr>
            <p:ph type="pic" idx="6"/>
          </p:nvPr>
        </p:nvSpPr>
        <p:spPr>
          <a:xfrm>
            <a:off x="3506038" y="4557663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5"/>
          <p:cNvSpPr>
            <a:spLocks noGrp="1"/>
          </p:cNvSpPr>
          <p:nvPr>
            <p:ph type="pic" idx="7"/>
          </p:nvPr>
        </p:nvSpPr>
        <p:spPr>
          <a:xfrm>
            <a:off x="9966913" y="4551263"/>
            <a:ext cx="5624400" cy="31740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>
            <a:spLocks noGrp="1"/>
          </p:cNvSpPr>
          <p:nvPr>
            <p:ph type="pic" idx="8"/>
          </p:nvPr>
        </p:nvSpPr>
        <p:spPr>
          <a:xfrm>
            <a:off x="16431313" y="4561503"/>
            <a:ext cx="5624400" cy="3174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1" name="Google Shape;51;p5"/>
          <p:cNvGrpSpPr/>
          <p:nvPr/>
        </p:nvGrpSpPr>
        <p:grpSpPr>
          <a:xfrm>
            <a:off x="17773650" y="9772650"/>
            <a:ext cx="514339" cy="514339"/>
            <a:chOff x="0" y="0"/>
            <a:chExt cx="270933" cy="270933"/>
          </a:xfrm>
        </p:grpSpPr>
        <p:sp>
          <p:nvSpPr>
            <p:cNvPr id="52" name="Google Shape;52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F9A620"/>
            </a:solidFill>
            <a:ln>
              <a:noFill/>
            </a:ln>
          </p:spPr>
        </p:sp>
        <p:sp>
          <p:nvSpPr>
            <p:cNvPr id="53" name="Google Shape;53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" name="Google Shape;54;p5"/>
          <p:cNvGrpSpPr/>
          <p:nvPr/>
        </p:nvGrpSpPr>
        <p:grpSpPr>
          <a:xfrm>
            <a:off x="17773650" y="9258300"/>
            <a:ext cx="514339" cy="514339"/>
            <a:chOff x="0" y="0"/>
            <a:chExt cx="270933" cy="270933"/>
          </a:xfrm>
        </p:grpSpPr>
        <p:sp>
          <p:nvSpPr>
            <p:cNvPr id="55" name="Google Shape;55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A60067"/>
            </a:solidFill>
            <a:ln>
              <a:noFill/>
            </a:ln>
          </p:spPr>
        </p:sp>
        <p:sp>
          <p:nvSpPr>
            <p:cNvPr id="56" name="Google Shape;56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5"/>
          <p:cNvGrpSpPr/>
          <p:nvPr/>
        </p:nvGrpSpPr>
        <p:grpSpPr>
          <a:xfrm>
            <a:off x="17773650" y="8743950"/>
            <a:ext cx="514339" cy="514339"/>
            <a:chOff x="0" y="0"/>
            <a:chExt cx="270933" cy="270933"/>
          </a:xfrm>
        </p:grpSpPr>
        <p:sp>
          <p:nvSpPr>
            <p:cNvPr id="58" name="Google Shape;58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6153CC"/>
            </a:solidFill>
            <a:ln>
              <a:noFill/>
            </a:ln>
          </p:spPr>
        </p:sp>
        <p:sp>
          <p:nvSpPr>
            <p:cNvPr id="59" name="Google Shape;59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5"/>
          <p:cNvGrpSpPr/>
          <p:nvPr/>
        </p:nvGrpSpPr>
        <p:grpSpPr>
          <a:xfrm>
            <a:off x="17773650" y="8229600"/>
            <a:ext cx="514339" cy="514339"/>
            <a:chOff x="0" y="0"/>
            <a:chExt cx="270933" cy="270933"/>
          </a:xfrm>
        </p:grpSpPr>
        <p:sp>
          <p:nvSpPr>
            <p:cNvPr id="61" name="Google Shape;61;p5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77CBB9"/>
            </a:solidFill>
            <a:ln>
              <a:noFill/>
            </a:ln>
          </p:spPr>
        </p:sp>
        <p:sp>
          <p:nvSpPr>
            <p:cNvPr id="62" name="Google Shape;62;p5"/>
            <p:cNvSpPr txBox="1"/>
            <p:nvPr/>
          </p:nvSpPr>
          <p:spPr>
            <a:xfrm>
              <a:off x="0" y="76200"/>
              <a:ext cx="270900" cy="19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Inter"/>
              <a:buNone/>
              <a:defRPr sz="44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Inter"/>
              <a:buNone/>
              <a:defRPr sz="180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Inter"/>
              <a:buChar char="•"/>
              <a:defRPr sz="32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Inter"/>
              <a:buChar char="–"/>
              <a:defRPr sz="28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Inter"/>
              <a:buChar char="•"/>
              <a:defRPr sz="24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–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»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Inter"/>
              <a:buChar char="•"/>
              <a:defRPr sz="2000" i="0" u="none" strike="noStrike" cap="none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6"/>
          <p:cNvGrpSpPr/>
          <p:nvPr/>
        </p:nvGrpSpPr>
        <p:grpSpPr>
          <a:xfrm>
            <a:off x="17773650" y="9258300"/>
            <a:ext cx="1028700" cy="1028700"/>
            <a:chOff x="0" y="0"/>
            <a:chExt cx="270933" cy="270933"/>
          </a:xfrm>
          <a:solidFill>
            <a:schemeClr val="bg1">
              <a:lumMod val="65000"/>
            </a:schemeClr>
          </a:solidFill>
        </p:grpSpPr>
        <p:sp>
          <p:nvSpPr>
            <p:cNvPr id="68" name="Google Shape;68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9" name="Google Shape;69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6"/>
          <p:cNvSpPr txBox="1"/>
          <p:nvPr/>
        </p:nvSpPr>
        <p:spPr>
          <a:xfrm>
            <a:off x="1014845" y="4470559"/>
            <a:ext cx="1632600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 b="1" i="0" u="none" strike="noStrike" cap="none" dirty="0" err="1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Comunicación</a:t>
            </a:r>
            <a:endParaRPr b="1" dirty="0">
              <a:latin typeface="Helvetica" pitchFamily="2" charset="0"/>
            </a:endParaRPr>
          </a:p>
        </p:txBody>
      </p:sp>
      <p:sp>
        <p:nvSpPr>
          <p:cNvPr id="71" name="Google Shape;71;p6"/>
          <p:cNvSpPr txBox="1"/>
          <p:nvPr/>
        </p:nvSpPr>
        <p:spPr>
          <a:xfrm>
            <a:off x="2612345" y="3659157"/>
            <a:ext cx="8918864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Los </a:t>
            </a:r>
            <a:r>
              <a:rPr lang="en-US" sz="6600" b="1" i="0" u="none" strike="noStrike" cap="none" dirty="0" err="1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elementos</a:t>
            </a:r>
            <a:r>
              <a:rPr lang="en-US" sz="6600" b="1" i="0" u="none" strike="noStrike" cap="none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 de la</a:t>
            </a:r>
            <a:endParaRPr sz="4400" b="1" dirty="0">
              <a:latin typeface="Helvetica" pitchFamily="2" charset="0"/>
            </a:endParaRPr>
          </a:p>
        </p:txBody>
      </p:sp>
      <p:sp>
        <p:nvSpPr>
          <p:cNvPr id="73" name="Google Shape;73;p6"/>
          <p:cNvSpPr txBox="1"/>
          <p:nvPr/>
        </p:nvSpPr>
        <p:spPr>
          <a:xfrm>
            <a:off x="15406254" y="6350722"/>
            <a:ext cx="1243445" cy="22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2026</a:t>
            </a:r>
            <a:endParaRPr dirty="0"/>
          </a:p>
        </p:txBody>
      </p:sp>
      <p:grpSp>
        <p:nvGrpSpPr>
          <p:cNvPr id="74" name="Google Shape;74;p6"/>
          <p:cNvGrpSpPr/>
          <p:nvPr/>
        </p:nvGrpSpPr>
        <p:grpSpPr>
          <a:xfrm>
            <a:off x="17773650" y="8229600"/>
            <a:ext cx="1028700" cy="1028700"/>
            <a:chOff x="0" y="0"/>
            <a:chExt cx="270933" cy="270933"/>
          </a:xfrm>
          <a:solidFill>
            <a:schemeClr val="bg1"/>
          </a:solidFill>
        </p:grpSpPr>
        <p:sp>
          <p:nvSpPr>
            <p:cNvPr id="75" name="Google Shape;75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6" name="Google Shape;76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" name="Google Shape;77;p6"/>
          <p:cNvGrpSpPr/>
          <p:nvPr/>
        </p:nvGrpSpPr>
        <p:grpSpPr>
          <a:xfrm>
            <a:off x="17773650" y="7200900"/>
            <a:ext cx="1028700" cy="1028700"/>
            <a:chOff x="0" y="0"/>
            <a:chExt cx="270933" cy="270933"/>
          </a:xfrm>
          <a:solidFill>
            <a:srgbClr val="2BA543"/>
          </a:solidFill>
        </p:grpSpPr>
        <p:sp>
          <p:nvSpPr>
            <p:cNvPr id="78" name="Google Shape;78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79" name="Google Shape;79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2BA5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6"/>
          <p:cNvGrpSpPr/>
          <p:nvPr/>
        </p:nvGrpSpPr>
        <p:grpSpPr>
          <a:xfrm>
            <a:off x="17773650" y="6172200"/>
            <a:ext cx="1028700" cy="1028700"/>
            <a:chOff x="0" y="0"/>
            <a:chExt cx="270933" cy="270933"/>
          </a:xfrm>
          <a:solidFill>
            <a:srgbClr val="00ADEF"/>
          </a:solidFill>
        </p:grpSpPr>
        <p:sp>
          <p:nvSpPr>
            <p:cNvPr id="81" name="Google Shape;81;p6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 extrusionOk="0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82" name="Google Shape;82;p6"/>
            <p:cNvSpPr txBox="1"/>
            <p:nvPr/>
          </p:nvSpPr>
          <p:spPr>
            <a:xfrm>
              <a:off x="0" y="76200"/>
              <a:ext cx="270933" cy="19473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812652"/>
            <a:ext cx="4762500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82946" y="1966978"/>
            <a:ext cx="630540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ES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5. El mensaje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82946" y="2936895"/>
            <a:ext cx="16119966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El mensaje es la información que el emisor transmite al receptor. Los mensajes suelen estar elaborados con los signos de un determinado código, por ejemplo, las palabras de un idioma.</a:t>
            </a: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Un mensaje puede ser verbal </a:t>
            </a:r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 </a:t>
            </a:r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no </a:t>
            </a:r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verbal.</a:t>
            </a:r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	El mensaje escrito con el que un joven invita a su amigo al cine.</a:t>
            </a:r>
          </a:p>
          <a:p>
            <a:pPr lvl="0"/>
            <a:endParaRPr lang="es-MX" sz="3200" dirty="0" smtClean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5404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82946" y="1235458"/>
            <a:ext cx="116089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ES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6. Filtros de la comunicación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82946" y="2278527"/>
            <a:ext cx="16119966" cy="5416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FILTRO CULTURAL (CONTEXTO COSTA RICA)</a:t>
            </a: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Se basa en el sistema de creencias, valores y normas sociales de cada individuo</a:t>
            </a:r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..</a:t>
            </a:r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Ejemplo</a:t>
            </a:r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: Un gerente suizo llega a una sucursal en San José y, al entrar a una reunión, dice directamente: "El reporte está mal, hay que corregir los datos ya". </a:t>
            </a:r>
            <a:endParaRPr lang="es-MX" sz="3200" dirty="0" smtClean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Los </a:t>
            </a:r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colaboradores ticos perciben el mensaje como un ataque personal o "pesadez", porque en la cultura costarricense se valora el "quedar bien" y el preámbulo social (el "¿cómo está?", el "por favor").</a:t>
            </a:r>
          </a:p>
          <a:p>
            <a:pPr lvl="0"/>
            <a:endParaRPr lang="es-MX" sz="3200" dirty="0" smtClean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683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7" name="Google Shape;167;p11"/>
          <p:cNvSpPr txBox="1"/>
          <p:nvPr/>
        </p:nvSpPr>
        <p:spPr>
          <a:xfrm>
            <a:off x="2877312" y="3229503"/>
            <a:ext cx="12862560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 algn="ctr"/>
            <a:r>
              <a:rPr lang="es-MX" sz="3600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El suizo filtra la respuesta de los ticos como "falta de eficiencia o lentitud", mientras que los ticos filtran la comunicación del suizo como "mala educación o prepotencia".</a:t>
            </a:r>
            <a:endParaRPr lang="es-MX" sz="3600" dirty="0" smtClean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7932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82946" y="1235458"/>
            <a:ext cx="116089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ES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Filtro tecnológico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82946" y="2278527"/>
            <a:ext cx="16119966" cy="492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Se da cuando el canal digital que usamos (WhatsApp, correo, </a:t>
            </a:r>
            <a:r>
              <a:rPr lang="es-MX" sz="32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Teams</a:t>
            </a:r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) limita la capacidad de transmitir tonos de voz o lenguaje corporal, dejando espacio a la suposición.</a:t>
            </a: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	Ejemplo: Un compañero de trabajo te pone por WhatsApp: "Ok." (así, con punto final). Vos lo </a:t>
            </a:r>
            <a:r>
              <a:rPr lang="es-MX" sz="32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leés</a:t>
            </a:r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y </a:t>
            </a:r>
            <a:r>
              <a:rPr lang="es-MX" sz="32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pensás</a:t>
            </a:r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: "¡Qué modales, seguro está enojado conmigo!". En realidad, la persona solo iba manejando por la Ruta 27 y respondió rápido para avisar que leyó el mensaje.</a:t>
            </a:r>
          </a:p>
          <a:p>
            <a:pPr lvl="0"/>
            <a:endParaRPr lang="es-MX" sz="3200" dirty="0" smtClean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70827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82946" y="1235458"/>
            <a:ext cx="116089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ES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Filtro de jerarquía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82946" y="2278527"/>
            <a:ext cx="16119966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Ocurre cuando la posición que ocupa una persona en una organización o grupo social influye en cómo se recibe el mensaje. El poder o la autoridad crean una barrera invisible</a:t>
            </a:r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	Ejemplo: El dueño de una empresa en Santa Ana baja a la planta de producción y le pregunta a un operario: "¿Cómo va todo por aquí? ¿Alguna queja?". El operario, por miedo o respeto a la "jefatura", responde: "Todo pura vida, jefe", aunque las máquinas estén fallando.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El filtro del estatus hace que la información suba "maquillada" o incompleta, impidiendo que el emisor conozca la realidad.</a:t>
            </a:r>
          </a:p>
          <a:p>
            <a:pPr lvl="0"/>
            <a:endParaRPr lang="es-MX" sz="3200" dirty="0" smtClean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6368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82946" y="2905762"/>
            <a:ext cx="116089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ES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7. El ruido en la comunicación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82946" y="3833026"/>
            <a:ext cx="16119966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El ruido es cualquier interferencia —ya sea física, psicológica, técnica o semántica— que distorsiona el mensaje. Si el ruido prevalece, la señal se pierde y la comunicación simplemente se interrumpe.</a:t>
            </a:r>
            <a:endParaRPr lang="es-MX" sz="3200" dirty="0" smtClean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85369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82946" y="2905762"/>
            <a:ext cx="1160892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ES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8. La retroalimentación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82946" y="3833026"/>
            <a:ext cx="16119966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La retroalimentación es la respuesta que transforma la transmisión de datos en una conversación real. Ya sea mediante una confirmación técnica ("copiado"), un parafraseo para aclarar dudas o simples gestos visuales, este elemento es el único capaz de verificar el éxito del mensaje y corregir cualquier error sobre la marcha.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1690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"/>
          <p:cNvSpPr txBox="1"/>
          <p:nvPr/>
        </p:nvSpPr>
        <p:spPr>
          <a:xfrm>
            <a:off x="1034677" y="4121121"/>
            <a:ext cx="15790283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s-MX" sz="48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"La comunicación es como un circuito </a:t>
            </a:r>
            <a:r>
              <a:rPr lang="es-MX" sz="48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eléctrico.</a:t>
            </a:r>
          </a:p>
          <a:p>
            <a:pPr lvl="0" algn="ctr"/>
            <a:r>
              <a:rPr lang="es-MX" sz="48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No </a:t>
            </a:r>
            <a:r>
              <a:rPr lang="es-MX" sz="48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importa qué tan buena sea la fuente de energía, si un solo cable está suelto, </a:t>
            </a:r>
            <a:r>
              <a:rPr lang="es-MX" sz="4800" b="1" dirty="0">
                <a:solidFill>
                  <a:srgbClr val="FFFF00"/>
                </a:solidFill>
                <a:latin typeface="Helvetica" pitchFamily="2" charset="0"/>
                <a:ea typeface="Inter"/>
                <a:cs typeface="Inter"/>
                <a:sym typeface="Inter"/>
              </a:rPr>
              <a:t>la luz </a:t>
            </a:r>
            <a:r>
              <a:rPr lang="es-MX" sz="4800" b="1" dirty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no se enciende</a:t>
            </a:r>
            <a:r>
              <a:rPr lang="es-MX" sz="48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"</a:t>
            </a:r>
            <a:endParaRPr lang="es-ES" sz="48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0" y="9893964"/>
            <a:ext cx="5251255" cy="514350"/>
            <a:chOff x="3892745" y="3534728"/>
            <a:chExt cx="5251255" cy="514350"/>
          </a:xfrm>
        </p:grpSpPr>
        <p:grpSp>
          <p:nvGrpSpPr>
            <p:cNvPr id="12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29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32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3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5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6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38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9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57" y="1023626"/>
            <a:ext cx="4762500" cy="16287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21" name="Google Shape;125;p9"/>
          <p:cNvSpPr txBox="1"/>
          <p:nvPr/>
        </p:nvSpPr>
        <p:spPr>
          <a:xfrm>
            <a:off x="-3040690" y="1827946"/>
            <a:ext cx="16583890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es-ES" sz="44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Elementos de la comunicación</a:t>
            </a:r>
            <a:endParaRPr lang="es-ES" sz="44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5" name="Google Shape;169;p11"/>
          <p:cNvSpPr txBox="1"/>
          <p:nvPr/>
        </p:nvSpPr>
        <p:spPr>
          <a:xfrm>
            <a:off x="1158172" y="2709387"/>
            <a:ext cx="4875988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1.	El emisor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2.	El receptor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3.	El código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4.	El canal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5.	El mensaje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6.	Filtros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7.	Ruido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8.	Retroalimentación</a:t>
            </a:r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7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7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8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5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3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1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2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32185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82946" y="1840138"/>
            <a:ext cx="43912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ES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1.El Emisor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82946" y="2802783"/>
            <a:ext cx="1611996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El emisor es quien genera un mensaje y lo transmite. Su rol es iniciar el evento comunicativo. Puede ser una persona, un animal, un grupo, una compañía, una institución, entre otros.</a:t>
            </a:r>
            <a:endParaRPr sz="2000" dirty="0"/>
          </a:p>
        </p:txBody>
      </p:sp>
      <p:sp>
        <p:nvSpPr>
          <p:cNvPr id="9" name="Google Shape;167;p11"/>
          <p:cNvSpPr txBox="1"/>
          <p:nvPr/>
        </p:nvSpPr>
        <p:spPr>
          <a:xfrm>
            <a:off x="1082946" y="4762220"/>
            <a:ext cx="16119966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Por ejemplo:</a:t>
            </a:r>
          </a:p>
          <a:p>
            <a:pPr lvl="0"/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	Un joven que envía un mensaje por celular a un amigo</a:t>
            </a:r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 smtClean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Decidir qué </a:t>
            </a:r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elementos se produce el mensaje, son cuestiones </a:t>
            </a:r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que </a:t>
            </a:r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generalmente, decide el emisor.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5352288" y="9772650"/>
            <a:ext cx="5251255" cy="514350"/>
            <a:chOff x="3892745" y="3534728"/>
            <a:chExt cx="5251255" cy="514350"/>
          </a:xfrm>
        </p:grpSpPr>
        <p:grpSp>
          <p:nvGrpSpPr>
            <p:cNvPr id="12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5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23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8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6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82946" y="1840138"/>
            <a:ext cx="630540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ES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2. El receptor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82946" y="2802783"/>
            <a:ext cx="1611996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El receptor es quien recibe el mensaje y luego lo decodifica para poder interpretar la información. Para esto, debe conocer y comprender el código o el idioma con el que el emisor construye y transmite el mensaje.</a:t>
            </a:r>
            <a:endParaRPr sz="2000" dirty="0"/>
          </a:p>
        </p:txBody>
      </p:sp>
      <p:sp>
        <p:nvSpPr>
          <p:cNvPr id="9" name="Google Shape;167;p11"/>
          <p:cNvSpPr txBox="1"/>
          <p:nvPr/>
        </p:nvSpPr>
        <p:spPr>
          <a:xfrm>
            <a:off x="1082946" y="4762220"/>
            <a:ext cx="1611996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Por ejemplo:</a:t>
            </a:r>
          </a:p>
          <a:p>
            <a:pPr lvl="0"/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	El amigo que recibe un mensaje en su teléfono.</a:t>
            </a:r>
          </a:p>
          <a:p>
            <a:pPr lvl="0"/>
            <a:endParaRPr lang="es-MX" sz="3200" dirty="0" smtClean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3036745" y="-4965"/>
            <a:ext cx="5251255" cy="514350"/>
            <a:chOff x="3892745" y="3534728"/>
            <a:chExt cx="5251255" cy="514350"/>
          </a:xfrm>
        </p:grpSpPr>
        <p:grpSp>
          <p:nvGrpSpPr>
            <p:cNvPr id="10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1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8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6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4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5556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82946" y="1840138"/>
            <a:ext cx="630540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ES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3. El código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82946" y="2802783"/>
            <a:ext cx="16119966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El código es el sistema de signos que utilizan el emisor para producir su mensaje y el receptor para entenderlo. Para garantizar una buena comunicación, los participantes deben compartir el mismo código, puesto que deben conocer el significado de sus signos.</a:t>
            </a:r>
            <a:endParaRPr sz="2000" dirty="0"/>
          </a:p>
        </p:txBody>
      </p:sp>
      <p:sp>
        <p:nvSpPr>
          <p:cNvPr id="9" name="Google Shape;167;p11"/>
          <p:cNvSpPr txBox="1"/>
          <p:nvPr/>
        </p:nvSpPr>
        <p:spPr>
          <a:xfrm>
            <a:off x="1082946" y="5189118"/>
            <a:ext cx="1611996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Por ejemplo:</a:t>
            </a: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	El idioma español oral que utiliza la maestra para impartir la clase.</a:t>
            </a:r>
          </a:p>
          <a:p>
            <a:pPr lvl="0"/>
            <a:endParaRPr lang="es-MX" sz="3200" dirty="0" smtClean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10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1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8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6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4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0965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82946" y="1840138"/>
            <a:ext cx="630540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ES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3. El código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82946" y="2802783"/>
            <a:ext cx="16119966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	Código lingüístico o verbal. Es un idioma y puede ser tanto escrito como oral. Por ejemplo: el idioma francés o el idioma chino</a:t>
            </a:r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	Código no lingüístico o no verbal. No es un idioma o una lengua, sino un conjunto de signos que no son palabras. Puede ser auditivo, gestual o visual. Por ejemplo: una señal de tránsito o la sirena de una ambulancia.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5596128" y="9772650"/>
            <a:ext cx="5251255" cy="514350"/>
            <a:chOff x="3892745" y="3534728"/>
            <a:chExt cx="5251255" cy="514350"/>
          </a:xfrm>
        </p:grpSpPr>
        <p:grpSp>
          <p:nvGrpSpPr>
            <p:cNvPr id="10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21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2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8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6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4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1008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82946" y="1966978"/>
            <a:ext cx="630540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ES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4. El canal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82946" y="2936895"/>
            <a:ext cx="16119966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El canal es el medio o el soporte a través del que se transmite el mensaje. Es siempre un medio físico y puede ser de distinto tipo, como un papel, internet, el aire, una radio o una televisión</a:t>
            </a:r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Por ejemplo:</a:t>
            </a:r>
          </a:p>
          <a:p>
            <a:pPr lvl="0"/>
            <a:r>
              <a:rPr lang="es-MX" sz="3200" dirty="0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•</a:t>
            </a:r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	Los celulares conectados a Internet que permiten que el joven y su amigo puedan comunicarse.</a:t>
            </a: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413248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5055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F1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9028" y="8866908"/>
            <a:ext cx="3020708" cy="1033082"/>
          </a:xfrm>
          <a:prstGeom prst="rect">
            <a:avLst/>
          </a:prstGeom>
        </p:spPr>
      </p:pic>
      <p:sp>
        <p:nvSpPr>
          <p:cNvPr id="6" name="Google Shape;125;p9"/>
          <p:cNvSpPr txBox="1"/>
          <p:nvPr/>
        </p:nvSpPr>
        <p:spPr>
          <a:xfrm>
            <a:off x="1082946" y="1966978"/>
            <a:ext cx="630540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80000"/>
              </a:lnSpc>
            </a:pPr>
            <a:r>
              <a:rPr lang="es-ES" sz="6000" b="1" dirty="0" smtClean="0">
                <a:solidFill>
                  <a:srgbClr val="FFFFFF"/>
                </a:solidFill>
                <a:latin typeface="Helvetica" pitchFamily="2" charset="0"/>
                <a:ea typeface="Inter"/>
                <a:cs typeface="Inter"/>
                <a:sym typeface="Inter"/>
              </a:rPr>
              <a:t>5. El mensaje</a:t>
            </a:r>
            <a:endParaRPr lang="es-ES" sz="6000" b="1" dirty="0">
              <a:solidFill>
                <a:srgbClr val="FFFFFF"/>
              </a:solidFill>
              <a:latin typeface="Helvetica" pitchFamily="2" charset="0"/>
              <a:ea typeface="Inter"/>
              <a:cs typeface="Inter"/>
              <a:sym typeface="Inter"/>
            </a:endParaRPr>
          </a:p>
        </p:txBody>
      </p:sp>
      <p:sp>
        <p:nvSpPr>
          <p:cNvPr id="7" name="Google Shape;167;p11"/>
          <p:cNvSpPr txBox="1"/>
          <p:nvPr/>
        </p:nvSpPr>
        <p:spPr>
          <a:xfrm>
            <a:off x="1082946" y="2936895"/>
            <a:ext cx="16119966" cy="393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El mensaje es la información que el emisor transmite al receptor. Los mensajes suelen estar elaborados con los signos de un determinado código, por ejemplo, las palabras de un idioma.</a:t>
            </a: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lvl="0"/>
            <a:r>
              <a:rPr lang="es-MX" sz="32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Un mensaje puede ser verbal (si se produce con palabras) o no verbal (si se produce con elementos que no son palabras, como imágenes o gestos), y puede ser hablado, escrito, auditivo, visual, entre otros.</a:t>
            </a:r>
          </a:p>
          <a:p>
            <a:pPr lvl="0"/>
            <a:endParaRPr lang="es-MX" sz="32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0" y="9772650"/>
            <a:ext cx="5251255" cy="514350"/>
            <a:chOff x="3892745" y="3534728"/>
            <a:chExt cx="5251255" cy="514350"/>
          </a:xfrm>
        </p:grpSpPr>
        <p:grpSp>
          <p:nvGrpSpPr>
            <p:cNvPr id="8" name="Google Shape;128;p9"/>
            <p:cNvGrpSpPr/>
            <p:nvPr/>
          </p:nvGrpSpPr>
          <p:grpSpPr>
            <a:xfrm rot="-5400000">
              <a:off x="8230418" y="3135496"/>
              <a:ext cx="514350" cy="1312814"/>
              <a:chOff x="0" y="0"/>
              <a:chExt cx="270933" cy="691523"/>
            </a:xfrm>
            <a:solidFill>
              <a:srgbClr val="304CA4"/>
            </a:solidFill>
          </p:grpSpPr>
          <p:sp>
            <p:nvSpPr>
              <p:cNvPr id="18" name="Google Shape;129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0" name="Google Shape;130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131;p9"/>
            <p:cNvGrpSpPr/>
            <p:nvPr/>
          </p:nvGrpSpPr>
          <p:grpSpPr>
            <a:xfrm rot="-5400000">
              <a:off x="6917605" y="3135496"/>
              <a:ext cx="514350" cy="1312814"/>
              <a:chOff x="0" y="0"/>
              <a:chExt cx="270933" cy="691523"/>
            </a:xfrm>
            <a:solidFill>
              <a:schemeClr val="bg1"/>
            </a:solidFill>
          </p:grpSpPr>
          <p:sp>
            <p:nvSpPr>
              <p:cNvPr id="16" name="Google Shape;132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Google Shape;133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34;p9"/>
            <p:cNvGrpSpPr/>
            <p:nvPr/>
          </p:nvGrpSpPr>
          <p:grpSpPr>
            <a:xfrm rot="-5400000">
              <a:off x="5604791" y="3135496"/>
              <a:ext cx="514350" cy="1312814"/>
              <a:chOff x="0" y="0"/>
              <a:chExt cx="270933" cy="691523"/>
            </a:xfrm>
            <a:solidFill>
              <a:srgbClr val="2BA543"/>
            </a:solidFill>
          </p:grpSpPr>
          <p:sp>
            <p:nvSpPr>
              <p:cNvPr id="14" name="Google Shape;135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5" name="Google Shape;136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137;p9"/>
            <p:cNvGrpSpPr/>
            <p:nvPr/>
          </p:nvGrpSpPr>
          <p:grpSpPr>
            <a:xfrm rot="-5400000">
              <a:off x="4291977" y="3135496"/>
              <a:ext cx="514350" cy="1312814"/>
              <a:chOff x="0" y="0"/>
              <a:chExt cx="270933" cy="691523"/>
            </a:xfrm>
            <a:solidFill>
              <a:srgbClr val="00ADEF"/>
            </a:solidFill>
          </p:grpSpPr>
          <p:sp>
            <p:nvSpPr>
              <p:cNvPr id="12" name="Google Shape;138;p9"/>
              <p:cNvSpPr/>
              <p:nvPr/>
            </p:nvSpPr>
            <p:spPr>
              <a:xfrm>
                <a:off x="0" y="0"/>
                <a:ext cx="270933" cy="691523"/>
              </a:xfrm>
              <a:custGeom>
                <a:avLst/>
                <a:gdLst/>
                <a:ahLst/>
                <a:cxnLst/>
                <a:rect l="l" t="t" r="r" b="b"/>
                <a:pathLst>
                  <a:path w="270933" h="691523" extrusionOk="0">
                    <a:moveTo>
                      <a:pt x="0" y="0"/>
                    </a:moveTo>
                    <a:lnTo>
                      <a:pt x="270933" y="0"/>
                    </a:lnTo>
                    <a:lnTo>
                      <a:pt x="270933" y="691523"/>
                    </a:lnTo>
                    <a:lnTo>
                      <a:pt x="0" y="69152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Google Shape;139;p9"/>
              <p:cNvSpPr txBox="1"/>
              <p:nvPr/>
            </p:nvSpPr>
            <p:spPr>
              <a:xfrm>
                <a:off x="0" y="76200"/>
                <a:ext cx="270933" cy="61532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33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9614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 Minimal Project Success Story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692</Words>
  <Application>Microsoft Office PowerPoint</Application>
  <PresentationFormat>Personalizado</PresentationFormat>
  <Paragraphs>68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Inter</vt:lpstr>
      <vt:lpstr>Arial</vt:lpstr>
      <vt:lpstr>Helvetica</vt:lpstr>
      <vt:lpstr>Calibri</vt:lpstr>
      <vt:lpstr>Professional Minimal Project Success Story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Departamento de Comunicaciones - Alcadía</dc:creator>
  <cp:lastModifiedBy>Departamento de Comunicaciones - Alcadía</cp:lastModifiedBy>
  <cp:revision>15</cp:revision>
  <dcterms:modified xsi:type="dcterms:W3CDTF">2026-02-03T04:31:16Z</dcterms:modified>
</cp:coreProperties>
</file>