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6"/>
  </p:notesMasterIdLst>
  <p:sldIdLst>
    <p:sldId id="256" r:id="rId2"/>
    <p:sldId id="259" r:id="rId3"/>
    <p:sldId id="276" r:id="rId4"/>
    <p:sldId id="260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91" r:id="rId14"/>
    <p:sldId id="300" r:id="rId15"/>
  </p:sldIdLst>
  <p:sldSz cx="18288000" cy="10287000"/>
  <p:notesSz cx="6858000" cy="9144000"/>
  <p:embeddedFontLst>
    <p:embeddedFont>
      <p:font typeface="Inter" panose="020B0604020202020204" charset="0"/>
      <p:regular r:id="rId17"/>
      <p:bold r:id="rId18"/>
      <p:italic r:id="rId19"/>
      <p:boldItalic r:id="rId20"/>
    </p:embeddedFont>
    <p:embeddedFont>
      <p:font typeface="Helvetica" pitchFamily="2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2BA543"/>
    <a:srgbClr val="304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7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971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401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1395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119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89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7463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784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1334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5786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6977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509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e" type="title">
  <p:cSld name="TITLE">
    <p:bg>
      <p:bgPr>
        <a:solidFill>
          <a:srgbClr val="1F1F1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>
            <a:spLocks noGrp="1"/>
          </p:cNvSpPr>
          <p:nvPr>
            <p:ph type="pic" idx="2"/>
          </p:nvPr>
        </p:nvSpPr>
        <p:spPr>
          <a:xfrm>
            <a:off x="-30475" y="338"/>
            <a:ext cx="6817800" cy="10287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" name="Google Shape;17;p3"/>
          <p:cNvGrpSpPr/>
          <p:nvPr/>
        </p:nvGrpSpPr>
        <p:grpSpPr>
          <a:xfrm rot="-5400000">
            <a:off x="9694665" y="2559138"/>
            <a:ext cx="281432" cy="529084"/>
            <a:chOff x="0" y="0"/>
            <a:chExt cx="148247" cy="278700"/>
          </a:xfrm>
        </p:grpSpPr>
        <p:sp>
          <p:nvSpPr>
            <p:cNvPr id="18" name="Google Shape;18;p3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F9A620"/>
            </a:solidFill>
            <a:ln>
              <a:noFill/>
            </a:ln>
          </p:spPr>
        </p:sp>
        <p:sp>
          <p:nvSpPr>
            <p:cNvPr id="19" name="Google Shape;19;p3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 rot="-5400000">
            <a:off x="9165742" y="2559138"/>
            <a:ext cx="281432" cy="529084"/>
            <a:chOff x="0" y="0"/>
            <a:chExt cx="148247" cy="278700"/>
          </a:xfrm>
        </p:grpSpPr>
        <p:sp>
          <p:nvSpPr>
            <p:cNvPr id="21" name="Google Shape;21;p3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A60067"/>
            </a:solidFill>
            <a:ln>
              <a:noFill/>
            </a:ln>
          </p:spPr>
        </p:sp>
        <p:sp>
          <p:nvSpPr>
            <p:cNvPr id="22" name="Google Shape;22;p3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3"/>
          <p:cNvGrpSpPr/>
          <p:nvPr/>
        </p:nvGrpSpPr>
        <p:grpSpPr>
          <a:xfrm rot="-5400000">
            <a:off x="8636818" y="2559138"/>
            <a:ext cx="281432" cy="529084"/>
            <a:chOff x="0" y="0"/>
            <a:chExt cx="148247" cy="278700"/>
          </a:xfrm>
        </p:grpSpPr>
        <p:sp>
          <p:nvSpPr>
            <p:cNvPr id="24" name="Google Shape;24;p3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6153CC"/>
            </a:solidFill>
            <a:ln>
              <a:noFill/>
            </a:ln>
          </p:spPr>
        </p:sp>
        <p:sp>
          <p:nvSpPr>
            <p:cNvPr id="25" name="Google Shape;25;p3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 rot="-5400000">
            <a:off x="8107895" y="2559138"/>
            <a:ext cx="281432" cy="529084"/>
            <a:chOff x="0" y="0"/>
            <a:chExt cx="148247" cy="278700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77CBB9"/>
            </a:solidFill>
            <a:ln>
              <a:noFill/>
            </a:ln>
          </p:spPr>
        </p:sp>
        <p:sp>
          <p:nvSpPr>
            <p:cNvPr id="28" name="Google Shape;28;p3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wo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>
            <a:spLocks noGrp="1"/>
          </p:cNvSpPr>
          <p:nvPr>
            <p:ph type="pic" idx="2"/>
          </p:nvPr>
        </p:nvSpPr>
        <p:spPr>
          <a:xfrm>
            <a:off x="11500725" y="338"/>
            <a:ext cx="6817800" cy="10287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1" name="Google Shape;31;p4"/>
          <p:cNvGrpSpPr/>
          <p:nvPr/>
        </p:nvGrpSpPr>
        <p:grpSpPr>
          <a:xfrm rot="-5400000">
            <a:off x="2739296" y="2895652"/>
            <a:ext cx="281432" cy="529084"/>
            <a:chOff x="0" y="0"/>
            <a:chExt cx="148247" cy="278700"/>
          </a:xfrm>
        </p:grpSpPr>
        <p:sp>
          <p:nvSpPr>
            <p:cNvPr id="32" name="Google Shape;32;p4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F9A620"/>
            </a:solidFill>
            <a:ln>
              <a:noFill/>
            </a:ln>
          </p:spPr>
        </p:sp>
        <p:sp>
          <p:nvSpPr>
            <p:cNvPr id="33" name="Google Shape;33;p4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4"/>
          <p:cNvGrpSpPr/>
          <p:nvPr/>
        </p:nvGrpSpPr>
        <p:grpSpPr>
          <a:xfrm rot="-5400000">
            <a:off x="2210373" y="2895652"/>
            <a:ext cx="281432" cy="529084"/>
            <a:chOff x="0" y="0"/>
            <a:chExt cx="148247" cy="278700"/>
          </a:xfrm>
        </p:grpSpPr>
        <p:sp>
          <p:nvSpPr>
            <p:cNvPr id="35" name="Google Shape;35;p4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A60067"/>
            </a:solidFill>
            <a:ln>
              <a:noFill/>
            </a:ln>
          </p:spPr>
        </p:sp>
        <p:sp>
          <p:nvSpPr>
            <p:cNvPr id="36" name="Google Shape;36;p4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4"/>
          <p:cNvGrpSpPr/>
          <p:nvPr/>
        </p:nvGrpSpPr>
        <p:grpSpPr>
          <a:xfrm rot="-5400000">
            <a:off x="1681450" y="2895652"/>
            <a:ext cx="281432" cy="529084"/>
            <a:chOff x="0" y="0"/>
            <a:chExt cx="148247" cy="278700"/>
          </a:xfrm>
        </p:grpSpPr>
        <p:sp>
          <p:nvSpPr>
            <p:cNvPr id="38" name="Google Shape;38;p4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6153CC"/>
            </a:solidFill>
            <a:ln>
              <a:noFill/>
            </a:ln>
          </p:spPr>
        </p:sp>
        <p:sp>
          <p:nvSpPr>
            <p:cNvPr id="39" name="Google Shape;39;p4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4"/>
          <p:cNvGrpSpPr/>
          <p:nvPr/>
        </p:nvGrpSpPr>
        <p:grpSpPr>
          <a:xfrm rot="-5400000">
            <a:off x="1152526" y="2895652"/>
            <a:ext cx="281432" cy="529084"/>
            <a:chOff x="0" y="0"/>
            <a:chExt cx="148247" cy="278700"/>
          </a:xfrm>
        </p:grpSpPr>
        <p:sp>
          <p:nvSpPr>
            <p:cNvPr id="41" name="Google Shape;41;p4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77CBB9"/>
            </a:solidFill>
            <a:ln>
              <a:noFill/>
            </a:ln>
          </p:spPr>
        </p:sp>
        <p:sp>
          <p:nvSpPr>
            <p:cNvPr id="42" name="Google Shape;42;p4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>
            <a:spLocks noGrp="1"/>
          </p:cNvSpPr>
          <p:nvPr>
            <p:ph type="pic" idx="2"/>
          </p:nvPr>
        </p:nvSpPr>
        <p:spPr>
          <a:xfrm>
            <a:off x="-552475" y="1016000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5"/>
          <p:cNvSpPr>
            <a:spLocks noGrp="1"/>
          </p:cNvSpPr>
          <p:nvPr>
            <p:ph type="pic" idx="3"/>
          </p:nvPr>
        </p:nvSpPr>
        <p:spPr>
          <a:xfrm>
            <a:off x="5908463" y="1022388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5"/>
          <p:cNvSpPr>
            <a:spLocks noGrp="1"/>
          </p:cNvSpPr>
          <p:nvPr>
            <p:ph type="pic" idx="4"/>
          </p:nvPr>
        </p:nvSpPr>
        <p:spPr>
          <a:xfrm>
            <a:off x="12369338" y="1015988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5"/>
          <p:cNvSpPr>
            <a:spLocks noGrp="1"/>
          </p:cNvSpPr>
          <p:nvPr>
            <p:ph type="pic" idx="5"/>
          </p:nvPr>
        </p:nvSpPr>
        <p:spPr>
          <a:xfrm>
            <a:off x="-2954900" y="4551275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5"/>
          <p:cNvSpPr>
            <a:spLocks noGrp="1"/>
          </p:cNvSpPr>
          <p:nvPr>
            <p:ph type="pic" idx="6"/>
          </p:nvPr>
        </p:nvSpPr>
        <p:spPr>
          <a:xfrm>
            <a:off x="3506038" y="4557663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5"/>
          <p:cNvSpPr>
            <a:spLocks noGrp="1"/>
          </p:cNvSpPr>
          <p:nvPr>
            <p:ph type="pic" idx="7"/>
          </p:nvPr>
        </p:nvSpPr>
        <p:spPr>
          <a:xfrm>
            <a:off x="9966913" y="4551263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5"/>
          <p:cNvSpPr>
            <a:spLocks noGrp="1"/>
          </p:cNvSpPr>
          <p:nvPr>
            <p:ph type="pic" idx="8"/>
          </p:nvPr>
        </p:nvSpPr>
        <p:spPr>
          <a:xfrm>
            <a:off x="16431313" y="4561503"/>
            <a:ext cx="5624400" cy="3174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1" name="Google Shape;51;p5"/>
          <p:cNvGrpSpPr/>
          <p:nvPr/>
        </p:nvGrpSpPr>
        <p:grpSpPr>
          <a:xfrm>
            <a:off x="17773650" y="9772650"/>
            <a:ext cx="514339" cy="514339"/>
            <a:chOff x="0" y="0"/>
            <a:chExt cx="270933" cy="270933"/>
          </a:xfrm>
        </p:grpSpPr>
        <p:sp>
          <p:nvSpPr>
            <p:cNvPr id="52" name="Google Shape;52;p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9A620"/>
            </a:solidFill>
            <a:ln>
              <a:noFill/>
            </a:ln>
          </p:spPr>
        </p:sp>
        <p:sp>
          <p:nvSpPr>
            <p:cNvPr id="53" name="Google Shape;53;p5"/>
            <p:cNvSpPr txBox="1"/>
            <p:nvPr/>
          </p:nvSpPr>
          <p:spPr>
            <a:xfrm>
              <a:off x="0" y="76200"/>
              <a:ext cx="270900" cy="19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5"/>
          <p:cNvGrpSpPr/>
          <p:nvPr/>
        </p:nvGrpSpPr>
        <p:grpSpPr>
          <a:xfrm>
            <a:off x="17773650" y="9258300"/>
            <a:ext cx="514339" cy="514339"/>
            <a:chOff x="0" y="0"/>
            <a:chExt cx="270933" cy="270933"/>
          </a:xfrm>
        </p:grpSpPr>
        <p:sp>
          <p:nvSpPr>
            <p:cNvPr id="55" name="Google Shape;55;p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A60067"/>
            </a:solidFill>
            <a:ln>
              <a:noFill/>
            </a:ln>
          </p:spPr>
        </p:sp>
        <p:sp>
          <p:nvSpPr>
            <p:cNvPr id="56" name="Google Shape;56;p5"/>
            <p:cNvSpPr txBox="1"/>
            <p:nvPr/>
          </p:nvSpPr>
          <p:spPr>
            <a:xfrm>
              <a:off x="0" y="76200"/>
              <a:ext cx="270900" cy="19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5"/>
          <p:cNvGrpSpPr/>
          <p:nvPr/>
        </p:nvGrpSpPr>
        <p:grpSpPr>
          <a:xfrm>
            <a:off x="17773650" y="8743950"/>
            <a:ext cx="514339" cy="514339"/>
            <a:chOff x="0" y="0"/>
            <a:chExt cx="270933" cy="270933"/>
          </a:xfrm>
        </p:grpSpPr>
        <p:sp>
          <p:nvSpPr>
            <p:cNvPr id="58" name="Google Shape;58;p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6153CC"/>
            </a:solidFill>
            <a:ln>
              <a:noFill/>
            </a:ln>
          </p:spPr>
        </p:sp>
        <p:sp>
          <p:nvSpPr>
            <p:cNvPr id="59" name="Google Shape;59;p5"/>
            <p:cNvSpPr txBox="1"/>
            <p:nvPr/>
          </p:nvSpPr>
          <p:spPr>
            <a:xfrm>
              <a:off x="0" y="76200"/>
              <a:ext cx="270900" cy="19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5"/>
          <p:cNvGrpSpPr/>
          <p:nvPr/>
        </p:nvGrpSpPr>
        <p:grpSpPr>
          <a:xfrm>
            <a:off x="17773650" y="8229600"/>
            <a:ext cx="514339" cy="514339"/>
            <a:chOff x="0" y="0"/>
            <a:chExt cx="270933" cy="270933"/>
          </a:xfrm>
        </p:grpSpPr>
        <p:sp>
          <p:nvSpPr>
            <p:cNvPr id="61" name="Google Shape;61;p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77CBB9"/>
            </a:solidFill>
            <a:ln>
              <a:noFill/>
            </a:ln>
          </p:spPr>
        </p:sp>
        <p:sp>
          <p:nvSpPr>
            <p:cNvPr id="62" name="Google Shape;62;p5"/>
            <p:cNvSpPr txBox="1"/>
            <p:nvPr/>
          </p:nvSpPr>
          <p:spPr>
            <a:xfrm>
              <a:off x="0" y="76200"/>
              <a:ext cx="270900" cy="19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nter"/>
              <a:buNone/>
              <a:defRPr sz="44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Inter"/>
              <a:buChar char="•"/>
              <a:defRPr sz="32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nter"/>
              <a:buChar char="–"/>
              <a:defRPr sz="28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nter"/>
              <a:buChar char="•"/>
              <a:defRPr sz="24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–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»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•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•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•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•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6"/>
          <p:cNvGrpSpPr/>
          <p:nvPr/>
        </p:nvGrpSpPr>
        <p:grpSpPr>
          <a:xfrm>
            <a:off x="17773650" y="9258300"/>
            <a:ext cx="1028700" cy="1028700"/>
            <a:chOff x="0" y="0"/>
            <a:chExt cx="270933" cy="270933"/>
          </a:xfrm>
          <a:solidFill>
            <a:schemeClr val="bg1">
              <a:lumMod val="65000"/>
            </a:schemeClr>
          </a:solidFill>
        </p:grpSpPr>
        <p:sp>
          <p:nvSpPr>
            <p:cNvPr id="68" name="Google Shape;68;p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Google Shape;69;p6"/>
            <p:cNvSpPr txBox="1"/>
            <p:nvPr/>
          </p:nvSpPr>
          <p:spPr>
            <a:xfrm>
              <a:off x="0" y="76200"/>
              <a:ext cx="270933" cy="1947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6"/>
          <p:cNvSpPr txBox="1"/>
          <p:nvPr/>
        </p:nvSpPr>
        <p:spPr>
          <a:xfrm>
            <a:off x="1014845" y="4470559"/>
            <a:ext cx="1632600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0" b="1" i="0" u="none" strike="noStrike" cap="none" dirty="0" err="1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Comunicación</a:t>
            </a:r>
            <a:endParaRPr b="1" dirty="0">
              <a:latin typeface="Helvetica" pitchFamily="2" charset="0"/>
            </a:endParaRPr>
          </a:p>
        </p:txBody>
      </p:sp>
      <p:sp>
        <p:nvSpPr>
          <p:cNvPr id="71" name="Google Shape;71;p6"/>
          <p:cNvSpPr txBox="1"/>
          <p:nvPr/>
        </p:nvSpPr>
        <p:spPr>
          <a:xfrm>
            <a:off x="2807417" y="3829845"/>
            <a:ext cx="9031015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 err="1" smtClean="0">
                <a:solidFill>
                  <a:srgbClr val="FFFFFF"/>
                </a:solidFill>
                <a:latin typeface="Helvetica" pitchFamily="2" charset="0"/>
                <a:ea typeface="Inter"/>
                <a:sym typeface="Inter"/>
              </a:rPr>
              <a:t>Instrumentos</a:t>
            </a:r>
            <a:r>
              <a:rPr lang="en-US" sz="6600" b="1" dirty="0" smtClean="0">
                <a:solidFill>
                  <a:srgbClr val="FFFFFF"/>
                </a:solidFill>
                <a:latin typeface="Helvetica" pitchFamily="2" charset="0"/>
                <a:ea typeface="Inter"/>
                <a:sym typeface="Inter"/>
              </a:rPr>
              <a:t> de la </a:t>
            </a:r>
            <a:endParaRPr sz="4400" b="1" dirty="0">
              <a:latin typeface="Helvetica" pitchFamily="2" charset="0"/>
            </a:endParaRPr>
          </a:p>
        </p:txBody>
      </p:sp>
      <p:sp>
        <p:nvSpPr>
          <p:cNvPr id="73" name="Google Shape;73;p6"/>
          <p:cNvSpPr txBox="1"/>
          <p:nvPr/>
        </p:nvSpPr>
        <p:spPr>
          <a:xfrm>
            <a:off x="7457070" y="9147500"/>
            <a:ext cx="1243445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endParaRPr dirty="0"/>
          </a:p>
        </p:txBody>
      </p:sp>
      <p:grpSp>
        <p:nvGrpSpPr>
          <p:cNvPr id="74" name="Google Shape;74;p6"/>
          <p:cNvGrpSpPr/>
          <p:nvPr/>
        </p:nvGrpSpPr>
        <p:grpSpPr>
          <a:xfrm>
            <a:off x="17773650" y="8229600"/>
            <a:ext cx="1028700" cy="1028700"/>
            <a:chOff x="0" y="0"/>
            <a:chExt cx="270933" cy="270933"/>
          </a:xfrm>
          <a:solidFill>
            <a:schemeClr val="bg1"/>
          </a:solidFill>
        </p:grpSpPr>
        <p:sp>
          <p:nvSpPr>
            <p:cNvPr id="75" name="Google Shape;75;p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6" name="Google Shape;76;p6"/>
            <p:cNvSpPr txBox="1"/>
            <p:nvPr/>
          </p:nvSpPr>
          <p:spPr>
            <a:xfrm>
              <a:off x="0" y="76200"/>
              <a:ext cx="270933" cy="1947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6"/>
          <p:cNvGrpSpPr/>
          <p:nvPr/>
        </p:nvGrpSpPr>
        <p:grpSpPr>
          <a:xfrm>
            <a:off x="17773650" y="7200900"/>
            <a:ext cx="1028700" cy="1028700"/>
            <a:chOff x="0" y="0"/>
            <a:chExt cx="270933" cy="270933"/>
          </a:xfrm>
          <a:solidFill>
            <a:srgbClr val="2BA543"/>
          </a:solidFill>
        </p:grpSpPr>
        <p:sp>
          <p:nvSpPr>
            <p:cNvPr id="78" name="Google Shape;78;p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9" name="Google Shape;79;p6"/>
            <p:cNvSpPr txBox="1"/>
            <p:nvPr/>
          </p:nvSpPr>
          <p:spPr>
            <a:xfrm>
              <a:off x="0" y="76200"/>
              <a:ext cx="270933" cy="1947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2BA5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p6"/>
          <p:cNvGrpSpPr/>
          <p:nvPr/>
        </p:nvGrpSpPr>
        <p:grpSpPr>
          <a:xfrm>
            <a:off x="17773650" y="6172200"/>
            <a:ext cx="1028700" cy="1028700"/>
            <a:chOff x="0" y="0"/>
            <a:chExt cx="270933" cy="270933"/>
          </a:xfrm>
          <a:solidFill>
            <a:srgbClr val="00ADEF"/>
          </a:solidFill>
        </p:grpSpPr>
        <p:sp>
          <p:nvSpPr>
            <p:cNvPr id="81" name="Google Shape;81;p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Google Shape;82;p6"/>
            <p:cNvSpPr txBox="1"/>
            <p:nvPr/>
          </p:nvSpPr>
          <p:spPr>
            <a:xfrm>
              <a:off x="0" y="76200"/>
              <a:ext cx="270933" cy="1947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812652"/>
            <a:ext cx="4762500" cy="1628775"/>
          </a:xfrm>
          <a:prstGeom prst="rect">
            <a:avLst/>
          </a:prstGeom>
        </p:spPr>
      </p:pic>
      <p:sp>
        <p:nvSpPr>
          <p:cNvPr id="18" name="Google Shape;71;p6"/>
          <p:cNvSpPr txBox="1"/>
          <p:nvPr/>
        </p:nvSpPr>
        <p:spPr>
          <a:xfrm>
            <a:off x="7863841" y="6388370"/>
            <a:ext cx="11942064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 err="1" smtClean="0">
                <a:solidFill>
                  <a:srgbClr val="FFFFFF"/>
                </a:solidFill>
                <a:latin typeface="Helvetica" pitchFamily="2" charset="0"/>
                <a:ea typeface="Inter"/>
                <a:sym typeface="Inter"/>
              </a:rPr>
              <a:t>escrita</a:t>
            </a:r>
            <a:r>
              <a:rPr lang="en-US" sz="6600" b="1" dirty="0" smtClean="0">
                <a:solidFill>
                  <a:srgbClr val="FFFFFF"/>
                </a:solidFill>
                <a:latin typeface="Helvetica" pitchFamily="2" charset="0"/>
                <a:ea typeface="Inter"/>
                <a:sym typeface="Inter"/>
              </a:rPr>
              <a:t> </a:t>
            </a:r>
            <a:r>
              <a:rPr lang="en-US" sz="6600" b="1" dirty="0" err="1" smtClean="0">
                <a:solidFill>
                  <a:srgbClr val="FFFFFF"/>
                </a:solidFill>
                <a:latin typeface="Helvetica" pitchFamily="2" charset="0"/>
                <a:ea typeface="Inter"/>
                <a:sym typeface="Inter"/>
              </a:rPr>
              <a:t>organizacional</a:t>
            </a:r>
            <a:endParaRPr sz="4400" b="1" dirty="0">
              <a:latin typeface="Helvetica" pitchFamily="2" charset="0"/>
            </a:endParaRPr>
          </a:p>
        </p:txBody>
      </p:sp>
      <p:sp>
        <p:nvSpPr>
          <p:cNvPr id="20" name="Google Shape;71;p6"/>
          <p:cNvSpPr txBox="1"/>
          <p:nvPr/>
        </p:nvSpPr>
        <p:spPr>
          <a:xfrm>
            <a:off x="4531636" y="7980307"/>
            <a:ext cx="11942064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79992"/>
              </a:lnSpc>
            </a:pPr>
            <a:r>
              <a:rPr lang="es-CR" sz="3200" dirty="0">
                <a:solidFill>
                  <a:srgbClr val="00ADEF"/>
                </a:solidFill>
              </a:rPr>
              <a:t>Carta – Memorándum – Correo Electrónico</a:t>
            </a:r>
            <a:endParaRPr sz="8000" b="1" dirty="0">
              <a:solidFill>
                <a:srgbClr val="00ADEF"/>
              </a:solidFill>
              <a:latin typeface="Helveti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24450" y="2231254"/>
            <a:ext cx="17168478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El Correo Electrónico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924450" y="3593884"/>
            <a:ext cx="16119966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Herramienta digital de comunicación ágil y masiva.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Ventajas</a:t>
            </a: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•	Inmediatez</a:t>
            </a: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•	Adjuntos</a:t>
            </a: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•	Seguimiento</a:t>
            </a: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•	Registro automático</a:t>
            </a:r>
          </a:p>
          <a:p>
            <a:pPr lvl="0"/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3265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24450" y="1672099"/>
            <a:ext cx="17168478" cy="236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Límites del Correo Electrónico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924450" y="3996220"/>
            <a:ext cx="16119966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No sustituye: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Actos protocolarios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Procesos disciplinarios formales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Comunicaciones que requieren firma </a:t>
            </a:r>
            <a:r>
              <a:rPr lang="es-MX" sz="3200" dirty="0" smtClean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oficial</a:t>
            </a:r>
          </a:p>
          <a:p>
            <a:pPr lvl="0"/>
            <a:endParaRPr lang="es-CR" sz="2400" dirty="0" smtClean="0">
              <a:solidFill>
                <a:schemeClr val="bg1"/>
              </a:solidFill>
            </a:endParaRPr>
          </a:p>
          <a:p>
            <a:pPr lvl="0"/>
            <a:endParaRPr lang="es-CR" sz="2400" dirty="0">
              <a:solidFill>
                <a:schemeClr val="bg1"/>
              </a:solidFill>
            </a:endParaRPr>
          </a:p>
          <a:p>
            <a:pPr lvl="0" algn="ctr"/>
            <a:r>
              <a:rPr lang="es-CR" sz="2400" dirty="0" smtClean="0">
                <a:solidFill>
                  <a:schemeClr val="bg1"/>
                </a:solidFill>
              </a:rPr>
              <a:t>El </a:t>
            </a:r>
            <a:r>
              <a:rPr lang="es-CR" sz="2400" dirty="0">
                <a:solidFill>
                  <a:schemeClr val="bg1"/>
                </a:solidFill>
              </a:rPr>
              <a:t>correo deja huella, pero no siempre tiene el peso institucional requerido.</a:t>
            </a:r>
            <a:endParaRPr lang="es-MX" sz="48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7176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24450" y="1672099"/>
            <a:ext cx="17168478" cy="236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Criterios para elegir el instrumento adecuado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924450" y="3996220"/>
            <a:ext cx="16119966" cy="455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Preguntas clave:</a:t>
            </a: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•	¿Quién es el destinatario?</a:t>
            </a: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•	¿Qué nivel jerárquico interviene?</a:t>
            </a: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•	¿Se necesita respaldo legal?</a:t>
            </a: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•	¿Qué efecto busco lograr?</a:t>
            </a:r>
          </a:p>
          <a:p>
            <a:pPr lvl="0"/>
            <a:endParaRPr lang="es-CR" sz="2400" dirty="0" smtClean="0">
              <a:solidFill>
                <a:schemeClr val="bg1"/>
              </a:solidFill>
            </a:endParaRPr>
          </a:p>
          <a:p>
            <a:pPr lvl="0"/>
            <a:endParaRPr lang="es-CR" sz="2400" dirty="0">
              <a:solidFill>
                <a:schemeClr val="bg1"/>
              </a:solidFill>
            </a:endParaRPr>
          </a:p>
          <a:p>
            <a:pPr lvl="0" algn="ctr"/>
            <a:r>
              <a:rPr lang="es-CR" sz="2400" dirty="0" smtClean="0">
                <a:solidFill>
                  <a:schemeClr val="bg1"/>
                </a:solidFill>
              </a:rPr>
              <a:t>El </a:t>
            </a:r>
            <a:r>
              <a:rPr lang="es-CR" sz="2400" dirty="0">
                <a:solidFill>
                  <a:schemeClr val="bg1"/>
                </a:solidFill>
              </a:rPr>
              <a:t>correo deja huella, pero no siempre tiene el peso institucional requerido.</a:t>
            </a:r>
            <a:endParaRPr lang="es-MX" sz="48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2900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9772650"/>
            <a:ext cx="5251255" cy="514350"/>
            <a:chOff x="3892745" y="3534728"/>
            <a:chExt cx="5251255" cy="514350"/>
          </a:xfrm>
        </p:grpSpPr>
        <p:grpSp>
          <p:nvGrpSpPr>
            <p:cNvPr id="8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8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6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4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2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" name="Google Shape;125;p9"/>
          <p:cNvSpPr txBox="1"/>
          <p:nvPr/>
        </p:nvSpPr>
        <p:spPr>
          <a:xfrm>
            <a:off x="1752185" y="2396145"/>
            <a:ext cx="16227551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6000" b="1" dirty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No se trata solo de escribir correctamente.</a:t>
            </a:r>
          </a:p>
          <a:p>
            <a:pPr lvl="0">
              <a:lnSpc>
                <a:spcPct val="80000"/>
              </a:lnSpc>
            </a:pPr>
            <a:r>
              <a:rPr lang="es-MX" sz="6000" b="1" dirty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Se trata de elegir el instrumento que:</a:t>
            </a:r>
          </a:p>
          <a:p>
            <a:pPr lvl="0">
              <a:lnSpc>
                <a:spcPct val="80000"/>
              </a:lnSpc>
            </a:pPr>
            <a:endParaRPr lang="es-MX" sz="6000" b="1" dirty="0" smtClean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  <a:p>
            <a:pPr lvl="0">
              <a:lnSpc>
                <a:spcPct val="80000"/>
              </a:lnSpc>
            </a:pPr>
            <a:r>
              <a:rPr lang="es-MX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✔ </a:t>
            </a:r>
            <a:r>
              <a:rPr lang="es-MX" sz="60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G</a:t>
            </a:r>
            <a:r>
              <a:rPr lang="es-MX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arantice </a:t>
            </a:r>
            <a:r>
              <a:rPr lang="es-MX" sz="60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respaldo</a:t>
            </a:r>
          </a:p>
          <a:p>
            <a:pPr lvl="0">
              <a:lnSpc>
                <a:spcPct val="80000"/>
              </a:lnSpc>
            </a:pPr>
            <a:r>
              <a:rPr lang="es-MX" sz="60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✔ </a:t>
            </a:r>
            <a:r>
              <a:rPr lang="es-MX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Proteja </a:t>
            </a:r>
            <a:r>
              <a:rPr lang="es-MX" sz="60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al profesional</a:t>
            </a:r>
          </a:p>
          <a:p>
            <a:pPr lvl="0">
              <a:lnSpc>
                <a:spcPct val="80000"/>
              </a:lnSpc>
            </a:pPr>
            <a:r>
              <a:rPr lang="es-MX" sz="60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✔ </a:t>
            </a:r>
            <a:r>
              <a:rPr lang="es-MX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Fortalezca </a:t>
            </a:r>
            <a:r>
              <a:rPr lang="es-MX" sz="60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la institucionalidad</a:t>
            </a:r>
            <a:endParaRPr lang="es-MX" sz="60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591690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83" y="3023616"/>
            <a:ext cx="8662989" cy="2962742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9772650"/>
            <a:ext cx="5251255" cy="514350"/>
            <a:chOff x="3892745" y="3534728"/>
            <a:chExt cx="5251255" cy="514350"/>
          </a:xfrm>
        </p:grpSpPr>
        <p:grpSp>
          <p:nvGrpSpPr>
            <p:cNvPr id="8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8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6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4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2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2551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/>
          <p:nvPr/>
        </p:nvSpPr>
        <p:spPr>
          <a:xfrm>
            <a:off x="815220" y="4279617"/>
            <a:ext cx="9827149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s-MX" sz="60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La importancia del formato </a:t>
            </a:r>
            <a:endParaRPr lang="es-MX" sz="6000" b="1" dirty="0" smtClean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  <a:p>
            <a:pPr lvl="0" algn="ctr"/>
            <a:r>
              <a:rPr lang="es-MX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en la vida organizacional</a:t>
            </a:r>
            <a:endParaRPr lang="es-ES" sz="60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0" y="9893964"/>
            <a:ext cx="5251255" cy="514350"/>
            <a:chOff x="3892745" y="3534728"/>
            <a:chExt cx="5251255" cy="514350"/>
          </a:xfrm>
        </p:grpSpPr>
        <p:grpSp>
          <p:nvGrpSpPr>
            <p:cNvPr id="128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29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0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32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3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35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6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38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9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57" y="1023626"/>
            <a:ext cx="4762500" cy="16287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105694" y="4189289"/>
            <a:ext cx="62313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800" dirty="0">
                <a:solidFill>
                  <a:srgbClr val="2BA543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entorno institucional, comunicar no consiste únicamente en transmitir información; implica </a:t>
            </a:r>
            <a:r>
              <a:rPr lang="es-CR" sz="2800" b="1" dirty="0">
                <a:solidFill>
                  <a:srgbClr val="2BA543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producir efectos administrativos, jurídicos y simbólicos</a:t>
            </a:r>
            <a:r>
              <a:rPr lang="es-CR" sz="2800" dirty="0">
                <a:solidFill>
                  <a:srgbClr val="2BA543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CR" sz="2800" dirty="0">
              <a:solidFill>
                <a:srgbClr val="2BA543"/>
              </a:solidFill>
            </a:endParaRPr>
          </a:p>
        </p:txBody>
      </p:sp>
      <p:sp>
        <p:nvSpPr>
          <p:cNvPr id="20" name="Google Shape;71;p6"/>
          <p:cNvSpPr txBox="1"/>
          <p:nvPr/>
        </p:nvSpPr>
        <p:spPr>
          <a:xfrm>
            <a:off x="4251220" y="7925948"/>
            <a:ext cx="11942064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79992"/>
              </a:lnSpc>
            </a:pPr>
            <a:r>
              <a:rPr lang="es-CR" sz="3200" dirty="0">
                <a:solidFill>
                  <a:srgbClr val="00ADEF"/>
                </a:solidFill>
              </a:rPr>
              <a:t>Carta – Memorándum – Correo Electrónico</a:t>
            </a:r>
            <a:endParaRPr sz="8000" b="1" dirty="0">
              <a:solidFill>
                <a:srgbClr val="00ADEF"/>
              </a:solidFill>
              <a:latin typeface="Helvetica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21" name="Google Shape;125;p9"/>
          <p:cNvSpPr txBox="1"/>
          <p:nvPr/>
        </p:nvSpPr>
        <p:spPr>
          <a:xfrm>
            <a:off x="728738" y="2387155"/>
            <a:ext cx="16583890" cy="216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s-MX" sz="8800" b="1" dirty="0" smtClean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¿</a:t>
            </a:r>
            <a:r>
              <a:rPr lang="es-MX" sz="8800" b="1" dirty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Por qué el instrumento importa?</a:t>
            </a:r>
            <a:endParaRPr lang="es-ES" sz="8800" b="1" dirty="0">
              <a:solidFill>
                <a:srgbClr val="00ADE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0" y="9772650"/>
            <a:ext cx="5251255" cy="514350"/>
            <a:chOff x="3892745" y="3534728"/>
            <a:chExt cx="5251255" cy="514350"/>
          </a:xfrm>
        </p:grpSpPr>
        <p:grpSp>
          <p:nvGrpSpPr>
            <p:cNvPr id="7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7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5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3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1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" name="Google Shape;125;p9"/>
          <p:cNvSpPr txBox="1"/>
          <p:nvPr/>
        </p:nvSpPr>
        <p:spPr>
          <a:xfrm>
            <a:off x="2041552" y="5193506"/>
            <a:ext cx="16583890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CR" sz="3200" dirty="0">
                <a:solidFill>
                  <a:schemeClr val="bg1"/>
                </a:solidFill>
              </a:rPr>
              <a:t>El formato influye en la interpretación.</a:t>
            </a:r>
          </a:p>
          <a:p>
            <a:pPr lvl="0"/>
            <a:r>
              <a:rPr lang="es-CR" sz="3200" dirty="0">
                <a:solidFill>
                  <a:schemeClr val="bg1"/>
                </a:solidFill>
              </a:rPr>
              <a:t>Define nivel de formalidad.</a:t>
            </a:r>
          </a:p>
          <a:p>
            <a:pPr lvl="0"/>
            <a:r>
              <a:rPr lang="es-CR" sz="3200" dirty="0">
                <a:solidFill>
                  <a:schemeClr val="bg1"/>
                </a:solidFill>
              </a:rPr>
              <a:t>Genera o no respaldo institucional.</a:t>
            </a:r>
          </a:p>
          <a:p>
            <a:pPr lvl="0"/>
            <a:r>
              <a:rPr lang="es-CR" sz="3200" dirty="0">
                <a:solidFill>
                  <a:schemeClr val="bg1"/>
                </a:solidFill>
              </a:rPr>
              <a:t>Puede tener implicaciones legales.</a:t>
            </a:r>
          </a:p>
        </p:txBody>
      </p:sp>
      <p:sp>
        <p:nvSpPr>
          <p:cNvPr id="22" name="Google Shape;71;p6"/>
          <p:cNvSpPr txBox="1"/>
          <p:nvPr/>
        </p:nvSpPr>
        <p:spPr>
          <a:xfrm>
            <a:off x="5129044" y="8270986"/>
            <a:ext cx="11942064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79992"/>
              </a:lnSpc>
            </a:pPr>
            <a:r>
              <a:rPr lang="es-CR" sz="3200" dirty="0">
                <a:solidFill>
                  <a:srgbClr val="00ADEF"/>
                </a:solidFill>
              </a:rPr>
              <a:t>Carta – Memorándum – Correo Electrónico</a:t>
            </a:r>
            <a:endParaRPr sz="8000" b="1" dirty="0">
              <a:solidFill>
                <a:srgbClr val="00ADEF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218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61026" y="2669194"/>
            <a:ext cx="1258428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60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Comunicación escrita como sistema formal</a:t>
            </a:r>
            <a:endParaRPr lang="es-ES" sz="60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961026" y="4460895"/>
            <a:ext cx="16119966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•	Permanencia</a:t>
            </a:r>
          </a:p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•	Trazabilidad</a:t>
            </a:r>
          </a:p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•	Evidencia</a:t>
            </a:r>
          </a:p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•	Responsabilidad</a:t>
            </a:r>
            <a:endParaRPr lang="es-MX" sz="32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61026" y="2669194"/>
            <a:ext cx="1258428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60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Niveles de formalidad en la comunicación organizacional</a:t>
            </a:r>
            <a:endParaRPr lang="es-ES" sz="60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1070754" y="4534047"/>
            <a:ext cx="1611996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Alta formalidad → Carta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Formalidad operativa → Memorándum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Formalidad flexible → Correo electrónico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5629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24450" y="2645048"/>
            <a:ext cx="12584286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La Carta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924450" y="3826911"/>
            <a:ext cx="16119966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Documento formal que representa oficialmente a la </a:t>
            </a:r>
            <a:r>
              <a:rPr lang="es-MX" sz="3200" dirty="0" smtClean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institución</a:t>
            </a:r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s-MX" sz="3200" dirty="0" smtClean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o empresa.</a:t>
            </a:r>
          </a:p>
          <a:p>
            <a:pPr lvl="0"/>
            <a:endParaRPr lang="es-MX" sz="3200" dirty="0" smtClean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Ejemplo</a:t>
            </a: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Invitación a una autoridad.</a:t>
            </a: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Respuesta formal a una queja ciudadana.</a:t>
            </a:r>
          </a:p>
          <a:p>
            <a:pPr lvl="0"/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2651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24450" y="2645048"/>
            <a:ext cx="12584286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Alcances de la </a:t>
            </a: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Carta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924450" y="3825532"/>
            <a:ext cx="16119966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 smtClean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	Representación institucional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Registro en expediente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Posible valor legal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Proyección de imagen</a:t>
            </a:r>
          </a:p>
          <a:p>
            <a:pPr lvl="0"/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5310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24450" y="2645048"/>
            <a:ext cx="12584286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El Memorándum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924450" y="3825532"/>
            <a:ext cx="16119966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Instrumento de comunicación interna orientado a la acción.</a:t>
            </a: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Características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Breve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Directo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Define responsables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</a:t>
            </a:r>
            <a:r>
              <a:rPr lang="es-MX" sz="3200" dirty="0" smtClean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Establece indicaciones o plazos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s-MX" sz="3200" dirty="0" smtClean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   Puede comunicar o instruir cambios para acatar.</a:t>
            </a:r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4346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24450" y="2231254"/>
            <a:ext cx="17168478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Alcances del Memorándum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924450" y="3593884"/>
            <a:ext cx="16119966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Instrumento de comunicación interna orientado a la acción.</a:t>
            </a: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Características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Asignar tareas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Establecer lineamientos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Advertir incumplimientos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Dejar constancia administrativa</a:t>
            </a:r>
          </a:p>
          <a:p>
            <a:pPr lvl="0"/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361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essional Minimal Project Success Story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227</Words>
  <Application>Microsoft Office PowerPoint</Application>
  <PresentationFormat>Personalizado</PresentationFormat>
  <Paragraphs>80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Inter</vt:lpstr>
      <vt:lpstr>Helvetica</vt:lpstr>
      <vt:lpstr>Calibri</vt:lpstr>
      <vt:lpstr>Professional Minimal Project Success Story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Departamento de Comunicaciones - Alcadía</dc:creator>
  <cp:lastModifiedBy>Departamento de Comunicaciones - Alcadía</cp:lastModifiedBy>
  <cp:revision>25</cp:revision>
  <dcterms:modified xsi:type="dcterms:W3CDTF">2026-02-18T23:29:57Z</dcterms:modified>
</cp:coreProperties>
</file>